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Lst>
  <p:notesMasterIdLst>
    <p:notesMasterId r:id="rId30"/>
  </p:notesMasterIdLst>
  <p:sldIdLst>
    <p:sldId id="256" r:id="rId4"/>
    <p:sldId id="257" r:id="rId5"/>
    <p:sldId id="258" r:id="rId6"/>
    <p:sldId id="260" r:id="rId7"/>
    <p:sldId id="270" r:id="rId8"/>
    <p:sldId id="259" r:id="rId9"/>
    <p:sldId id="272" r:id="rId10"/>
    <p:sldId id="438" r:id="rId11"/>
    <p:sldId id="357" r:id="rId12"/>
    <p:sldId id="363" r:id="rId13"/>
    <p:sldId id="364" r:id="rId14"/>
    <p:sldId id="444" r:id="rId15"/>
    <p:sldId id="445" r:id="rId16"/>
    <p:sldId id="446" r:id="rId17"/>
    <p:sldId id="441" r:id="rId18"/>
    <p:sldId id="448" r:id="rId19"/>
    <p:sldId id="442" r:id="rId20"/>
    <p:sldId id="443" r:id="rId21"/>
    <p:sldId id="447" r:id="rId22"/>
    <p:sldId id="449" r:id="rId23"/>
    <p:sldId id="450" r:id="rId24"/>
    <p:sldId id="451" r:id="rId25"/>
    <p:sldId id="452" r:id="rId26"/>
    <p:sldId id="453" r:id="rId27"/>
    <p:sldId id="439" r:id="rId28"/>
    <p:sldId id="437"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91" roundtripDataSignature="AMtx7mg/VXdlUsDI+9joFMosoukcSNkeY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5E75"/>
    <a:srgbClr val="295F74"/>
    <a:srgbClr val="83826E"/>
    <a:srgbClr val="309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1D2417-EBB9-41AC-9DB6-F5060D0D64B9}">
  <a:tblStyle styleId="{171D2417-EBB9-41AC-9DB6-F5060D0D64B9}"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63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191"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9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94"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193" Type="http://schemas.openxmlformats.org/officeDocument/2006/relationships/viewProps" Target="viewProps.xml"/><Relationship Id="rId8" Type="http://schemas.openxmlformats.org/officeDocument/2006/relationships/slide" Target="slides/slide5.xml"/><Relationship Id="rId19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4" name="Google Shape;1094;p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1" name="Google Shape;110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1" name="Google Shape;110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5727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1" name="Google Shape;110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3223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1" name="Google Shape;110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9331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6303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3" name="Google Shape;3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7194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3" name="Google Shape;3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688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3" name="Google Shape;3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379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1" name="Google Shape;110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9632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1" name="Google Shape;110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9125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1" name="Google Shape;110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6760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1" name="Google Shape;110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3555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1" name="Google Shape;110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848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1" name="Google Shape;1101;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2423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1" name="Google Shape;1631;p2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6" name="Google Shape;2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 name="Google Shape;36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3" name="Google Shape;3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3" name="Google Shape;3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8771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7" name="Google Shape;1057;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10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0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0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0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0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86"/>
        <p:cNvGrpSpPr/>
        <p:nvPr/>
      </p:nvGrpSpPr>
      <p:grpSpPr>
        <a:xfrm>
          <a:off x="0" y="0"/>
          <a:ext cx="0" cy="0"/>
          <a:chOff x="0" y="0"/>
          <a:chExt cx="0" cy="0"/>
        </a:xfrm>
      </p:grpSpPr>
      <p:sp>
        <p:nvSpPr>
          <p:cNvPr id="87" name="Google Shape;87;p1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9" name="Google Shape;89;p1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92"/>
        <p:cNvGrpSpPr/>
        <p:nvPr/>
      </p:nvGrpSpPr>
      <p:grpSpPr>
        <a:xfrm>
          <a:off x="0" y="0"/>
          <a:ext cx="0" cy="0"/>
          <a:chOff x="0" y="0"/>
          <a:chExt cx="0" cy="0"/>
        </a:xfrm>
      </p:grpSpPr>
      <p:sp>
        <p:nvSpPr>
          <p:cNvPr id="93" name="Google Shape;93;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98"/>
        <p:cNvGrpSpPr/>
        <p:nvPr/>
      </p:nvGrpSpPr>
      <p:grpSpPr>
        <a:xfrm>
          <a:off x="0" y="0"/>
          <a:ext cx="0" cy="0"/>
          <a:chOff x="0" y="0"/>
          <a:chExt cx="0" cy="0"/>
        </a:xfrm>
      </p:grpSpPr>
      <p:sp>
        <p:nvSpPr>
          <p:cNvPr id="99" name="Google Shape;99;p1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1" name="Google Shape;101;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04"/>
        <p:cNvGrpSpPr/>
        <p:nvPr/>
      </p:nvGrpSpPr>
      <p:grpSpPr>
        <a:xfrm>
          <a:off x="0" y="0"/>
          <a:ext cx="0" cy="0"/>
          <a:chOff x="0" y="0"/>
          <a:chExt cx="0" cy="0"/>
        </a:xfrm>
      </p:grpSpPr>
      <p:sp>
        <p:nvSpPr>
          <p:cNvPr id="105" name="Google Shape;105;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1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1"/>
        <p:cNvGrpSpPr/>
        <p:nvPr/>
      </p:nvGrpSpPr>
      <p:grpSpPr>
        <a:xfrm>
          <a:off x="0" y="0"/>
          <a:ext cx="0" cy="0"/>
          <a:chOff x="0" y="0"/>
          <a:chExt cx="0" cy="0"/>
        </a:xfrm>
      </p:grpSpPr>
      <p:sp>
        <p:nvSpPr>
          <p:cNvPr id="112" name="Google Shape;112;p1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4" name="Google Shape;114;p1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6" name="Google Shape;116;p1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1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20"/>
        <p:cNvGrpSpPr/>
        <p:nvPr/>
      </p:nvGrpSpPr>
      <p:grpSpPr>
        <a:xfrm>
          <a:off x="0" y="0"/>
          <a:ext cx="0" cy="0"/>
          <a:chOff x="0" y="0"/>
          <a:chExt cx="0" cy="0"/>
        </a:xfrm>
      </p:grpSpPr>
      <p:sp>
        <p:nvSpPr>
          <p:cNvPr id="121" name="Google Shape;121;p1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25"/>
        <p:cNvGrpSpPr/>
        <p:nvPr/>
      </p:nvGrpSpPr>
      <p:grpSpPr>
        <a:xfrm>
          <a:off x="0" y="0"/>
          <a:ext cx="0" cy="0"/>
          <a:chOff x="0" y="0"/>
          <a:chExt cx="0" cy="0"/>
        </a:xfrm>
      </p:grpSpPr>
      <p:sp>
        <p:nvSpPr>
          <p:cNvPr id="126" name="Google Shape;126;p1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1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29"/>
        <p:cNvGrpSpPr/>
        <p:nvPr/>
      </p:nvGrpSpPr>
      <p:grpSpPr>
        <a:xfrm>
          <a:off x="0" y="0"/>
          <a:ext cx="0" cy="0"/>
          <a:chOff x="0" y="0"/>
          <a:chExt cx="0" cy="0"/>
        </a:xfrm>
      </p:grpSpPr>
      <p:sp>
        <p:nvSpPr>
          <p:cNvPr id="130" name="Google Shape;130;p1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2" name="Google Shape;132;p1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3" name="Google Shape;133;p1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1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36"/>
        <p:cNvGrpSpPr/>
        <p:nvPr/>
      </p:nvGrpSpPr>
      <p:grpSpPr>
        <a:xfrm>
          <a:off x="0" y="0"/>
          <a:ext cx="0" cy="0"/>
          <a:chOff x="0" y="0"/>
          <a:chExt cx="0" cy="0"/>
        </a:xfrm>
      </p:grpSpPr>
      <p:sp>
        <p:nvSpPr>
          <p:cNvPr id="137" name="Google Shape;137;p1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2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9" name="Google Shape;139;p1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0" name="Google Shape;140;p1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43"/>
        <p:cNvGrpSpPr/>
        <p:nvPr/>
      </p:nvGrpSpPr>
      <p:grpSpPr>
        <a:xfrm>
          <a:off x="0" y="0"/>
          <a:ext cx="0" cy="0"/>
          <a:chOff x="0" y="0"/>
          <a:chExt cx="0" cy="0"/>
        </a:xfrm>
      </p:grpSpPr>
      <p:sp>
        <p:nvSpPr>
          <p:cNvPr id="144" name="Google Shape;144;p1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49"/>
        <p:cNvGrpSpPr/>
        <p:nvPr/>
      </p:nvGrpSpPr>
      <p:grpSpPr>
        <a:xfrm>
          <a:off x="0" y="0"/>
          <a:ext cx="0" cy="0"/>
          <a:chOff x="0" y="0"/>
          <a:chExt cx="0" cy="0"/>
        </a:xfrm>
      </p:grpSpPr>
      <p:sp>
        <p:nvSpPr>
          <p:cNvPr id="150" name="Google Shape;150;p1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61"/>
        <p:cNvGrpSpPr/>
        <p:nvPr/>
      </p:nvGrpSpPr>
      <p:grpSpPr>
        <a:xfrm>
          <a:off x="0" y="0"/>
          <a:ext cx="0" cy="0"/>
          <a:chOff x="0" y="0"/>
          <a:chExt cx="0" cy="0"/>
        </a:xfrm>
      </p:grpSpPr>
      <p:sp>
        <p:nvSpPr>
          <p:cNvPr id="162" name="Google Shape;162;p26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26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4" name="Google Shape;164;p2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2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2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73"/>
        <p:cNvGrpSpPr/>
        <p:nvPr/>
      </p:nvGrpSpPr>
      <p:grpSpPr>
        <a:xfrm>
          <a:off x="0" y="0"/>
          <a:ext cx="0" cy="0"/>
          <a:chOff x="0" y="0"/>
          <a:chExt cx="0" cy="0"/>
        </a:xfrm>
      </p:grpSpPr>
      <p:sp>
        <p:nvSpPr>
          <p:cNvPr id="174" name="Google Shape;174;p2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26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26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2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2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80"/>
        <p:cNvGrpSpPr/>
        <p:nvPr/>
      </p:nvGrpSpPr>
      <p:grpSpPr>
        <a:xfrm>
          <a:off x="0" y="0"/>
          <a:ext cx="0" cy="0"/>
          <a:chOff x="0" y="0"/>
          <a:chExt cx="0" cy="0"/>
        </a:xfrm>
      </p:grpSpPr>
      <p:sp>
        <p:nvSpPr>
          <p:cNvPr id="181" name="Google Shape;181;p26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6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3" name="Google Shape;183;p26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26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5" name="Google Shape;185;p26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2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2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2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89"/>
        <p:cNvGrpSpPr/>
        <p:nvPr/>
      </p:nvGrpSpPr>
      <p:grpSpPr>
        <a:xfrm>
          <a:off x="0" y="0"/>
          <a:ext cx="0" cy="0"/>
          <a:chOff x="0" y="0"/>
          <a:chExt cx="0" cy="0"/>
        </a:xfrm>
      </p:grpSpPr>
      <p:sp>
        <p:nvSpPr>
          <p:cNvPr id="190" name="Google Shape;190;p2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2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2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2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94"/>
        <p:cNvGrpSpPr/>
        <p:nvPr/>
      </p:nvGrpSpPr>
      <p:grpSpPr>
        <a:xfrm>
          <a:off x="0" y="0"/>
          <a:ext cx="0" cy="0"/>
          <a:chOff x="0" y="0"/>
          <a:chExt cx="0" cy="0"/>
        </a:xfrm>
      </p:grpSpPr>
      <p:sp>
        <p:nvSpPr>
          <p:cNvPr id="195" name="Google Shape;195;p2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2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2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98"/>
        <p:cNvGrpSpPr/>
        <p:nvPr/>
      </p:nvGrpSpPr>
      <p:grpSpPr>
        <a:xfrm>
          <a:off x="0" y="0"/>
          <a:ext cx="0" cy="0"/>
          <a:chOff x="0" y="0"/>
          <a:chExt cx="0" cy="0"/>
        </a:xfrm>
      </p:grpSpPr>
      <p:sp>
        <p:nvSpPr>
          <p:cNvPr id="199" name="Google Shape;199;p2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2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01" name="Google Shape;201;p2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02" name="Google Shape;202;p2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2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2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205"/>
        <p:cNvGrpSpPr/>
        <p:nvPr/>
      </p:nvGrpSpPr>
      <p:grpSpPr>
        <a:xfrm>
          <a:off x="0" y="0"/>
          <a:ext cx="0" cy="0"/>
          <a:chOff x="0" y="0"/>
          <a:chExt cx="0" cy="0"/>
        </a:xfrm>
      </p:grpSpPr>
      <p:sp>
        <p:nvSpPr>
          <p:cNvPr id="206" name="Google Shape;206;p2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2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08" name="Google Shape;208;p2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09" name="Google Shape;209;p2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2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2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1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12"/>
        <p:cNvGrpSpPr/>
        <p:nvPr/>
      </p:nvGrpSpPr>
      <p:grpSpPr>
        <a:xfrm>
          <a:off x="0" y="0"/>
          <a:ext cx="0" cy="0"/>
          <a:chOff x="0" y="0"/>
          <a:chExt cx="0" cy="0"/>
        </a:xfrm>
      </p:grpSpPr>
      <p:sp>
        <p:nvSpPr>
          <p:cNvPr id="213" name="Google Shape;213;p2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2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2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2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2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18"/>
        <p:cNvGrpSpPr/>
        <p:nvPr/>
      </p:nvGrpSpPr>
      <p:grpSpPr>
        <a:xfrm>
          <a:off x="0" y="0"/>
          <a:ext cx="0" cy="0"/>
          <a:chOff x="0" y="0"/>
          <a:chExt cx="0" cy="0"/>
        </a:xfrm>
      </p:grpSpPr>
      <p:sp>
        <p:nvSpPr>
          <p:cNvPr id="219" name="Google Shape;219;p2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2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2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2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2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1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1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0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 name="Google Shape;9;p10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 name="Google Shape;10;p10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2" name="Google Shape;82;p1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2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7" name="Google Shape;157;p2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8" name="Google Shape;158;p2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9" name="Google Shape;159;p2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0" name="Google Shape;160;p2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jp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mailto:Karen.cuervo@usantoto.edu.co" TargetMode="External"/><Relationship Id="rId4" Type="http://schemas.openxmlformats.org/officeDocument/2006/relationships/hyperlink" Target="mailto:Luis.castellanosg@usantoto.edu.c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21.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5"/>
        <p:cNvGrpSpPr/>
        <p:nvPr/>
      </p:nvGrpSpPr>
      <p:grpSpPr>
        <a:xfrm>
          <a:off x="0" y="0"/>
          <a:ext cx="0" cy="0"/>
          <a:chOff x="0" y="0"/>
          <a:chExt cx="0" cy="0"/>
        </a:xfrm>
      </p:grpSpPr>
      <p:sp>
        <p:nvSpPr>
          <p:cNvPr id="1096" name="Google Shape;1096;p185"/>
          <p:cNvSpPr txBox="1"/>
          <p:nvPr/>
        </p:nvSpPr>
        <p:spPr>
          <a:xfrm>
            <a:off x="1614197" y="498801"/>
            <a:ext cx="6848669"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a:solidFill>
                  <a:srgbClr val="0D5274"/>
                </a:solidFill>
                <a:latin typeface="Calibri"/>
                <a:ea typeface="Calibri"/>
                <a:cs typeface="Calibri"/>
                <a:sym typeface="Calibri"/>
              </a:rPr>
              <a:t>P2Txx: </a:t>
            </a:r>
            <a:r>
              <a:rPr lang="es-CO" sz="2800" b="1" i="0" u="none" strike="noStrike" cap="none" dirty="0" err="1">
                <a:solidFill>
                  <a:srgbClr val="0D5274"/>
                </a:solidFill>
                <a:latin typeface="Calibri"/>
                <a:ea typeface="Calibri"/>
                <a:cs typeface="Calibri"/>
                <a:sym typeface="Calibri"/>
              </a:rPr>
              <a:t>The</a:t>
            </a:r>
            <a:r>
              <a:rPr lang="es-CO" sz="2800" b="1" i="0" u="none" strike="noStrike" cap="none" dirty="0">
                <a:solidFill>
                  <a:srgbClr val="0D5274"/>
                </a:solidFill>
                <a:latin typeface="Calibri"/>
                <a:ea typeface="Calibri"/>
                <a:cs typeface="Calibri"/>
                <a:sym typeface="Calibri"/>
              </a:rPr>
              <a:t> </a:t>
            </a:r>
            <a:r>
              <a:rPr lang="es-CO" sz="2800" b="1" i="0" u="none" strike="noStrike" cap="none" dirty="0" err="1">
                <a:solidFill>
                  <a:srgbClr val="0D5274"/>
                </a:solidFill>
                <a:latin typeface="Calibri"/>
                <a:ea typeface="Calibri"/>
                <a:cs typeface="Calibri"/>
                <a:sym typeface="Calibri"/>
              </a:rPr>
              <a:t>average</a:t>
            </a:r>
            <a:r>
              <a:rPr lang="es-CO" sz="2800" b="1" i="0" u="none" strike="noStrike" cap="none" dirty="0">
                <a:solidFill>
                  <a:srgbClr val="0D5274"/>
                </a:solidFill>
                <a:latin typeface="Calibri"/>
                <a:ea typeface="Calibri"/>
                <a:cs typeface="Calibri"/>
                <a:sym typeface="Calibri"/>
              </a:rPr>
              <a:t> </a:t>
            </a:r>
            <a:r>
              <a:rPr lang="es-CO" sz="2800" b="1" i="0" u="none" strike="noStrike" cap="none" dirty="0" err="1">
                <a:solidFill>
                  <a:srgbClr val="0D5274"/>
                </a:solidFill>
                <a:latin typeface="Calibri"/>
                <a:ea typeface="Calibri"/>
                <a:cs typeface="Calibri"/>
                <a:sym typeface="Calibri"/>
              </a:rPr>
              <a:t>height</a:t>
            </a:r>
            <a:endParaRPr sz="1400" b="0" i="0" u="none" strike="noStrike" cap="none" dirty="0">
              <a:solidFill>
                <a:srgbClr val="000000"/>
              </a:solidFill>
              <a:latin typeface="Arial"/>
              <a:ea typeface="Arial"/>
              <a:cs typeface="Arial"/>
              <a:sym typeface="Arial"/>
            </a:endParaRPr>
          </a:p>
        </p:txBody>
      </p:sp>
      <p:sp>
        <p:nvSpPr>
          <p:cNvPr id="1097" name="Google Shape;1097;p185"/>
          <p:cNvSpPr txBox="1"/>
          <p:nvPr/>
        </p:nvSpPr>
        <p:spPr>
          <a:xfrm>
            <a:off x="1219200" y="1642353"/>
            <a:ext cx="7679267" cy="5355272"/>
          </a:xfrm>
          <a:prstGeom prst="rect">
            <a:avLst/>
          </a:prstGeom>
          <a:noFill/>
          <a:ln>
            <a:noFill/>
          </a:ln>
        </p:spPr>
        <p:txBody>
          <a:bodyPr spcFirstLastPara="1" wrap="square" lIns="91425" tIns="45700" rIns="91425" bIns="45700" anchor="t" anchorCtr="0">
            <a:spAutoFit/>
          </a:bodyPr>
          <a:lstStyle/>
          <a:p>
            <a:pPr lvl="0" algn="just">
              <a:lnSpc>
                <a:spcPct val="150000"/>
              </a:lnSpc>
              <a:buSzPts val="3600"/>
            </a:pPr>
            <a:r>
              <a:rPr lang="en-US" sz="3600" b="1" dirty="0">
                <a:latin typeface="Calibri" panose="020F0502020204030204" pitchFamily="34" charset="0"/>
                <a:ea typeface="Calibri"/>
                <a:cs typeface="Calibri" panose="020F0502020204030204" pitchFamily="34" charset="0"/>
                <a:sym typeface="Calibri"/>
              </a:rPr>
              <a:t>create a JAVA software that:</a:t>
            </a:r>
            <a:r>
              <a:rPr lang="es-CO" sz="3600" dirty="0">
                <a:latin typeface="Calibri" panose="020F0502020204030204" pitchFamily="34" charset="0"/>
                <a:ea typeface="Calibri"/>
                <a:cs typeface="Calibri" panose="020F0502020204030204" pitchFamily="34" charset="0"/>
                <a:sym typeface="Calibri"/>
              </a:rPr>
              <a:t> </a:t>
            </a:r>
            <a:r>
              <a:rPr lang="es-CO" sz="3600" b="0" i="0" u="none" strike="noStrike" cap="none" dirty="0">
                <a:solidFill>
                  <a:srgbClr val="000000"/>
                </a:solidFill>
                <a:latin typeface="Calibri"/>
                <a:ea typeface="Calibri"/>
                <a:cs typeface="Calibri"/>
                <a:sym typeface="Calibri"/>
              </a:rPr>
              <a:t> </a:t>
            </a:r>
          </a:p>
          <a:p>
            <a:pPr lvl="0" algn="just">
              <a:lnSpc>
                <a:spcPct val="150000"/>
              </a:lnSpc>
              <a:buSzPts val="3600"/>
            </a:pPr>
            <a:r>
              <a:rPr lang="es-CO" sz="3600" dirty="0" err="1">
                <a:latin typeface="Calibri"/>
                <a:ea typeface="Calibri"/>
                <a:cs typeface="Calibri"/>
                <a:sym typeface="Calibri"/>
              </a:rPr>
              <a:t>C</a:t>
            </a:r>
            <a:r>
              <a:rPr lang="es-CO" sz="3600" b="0" i="0" u="none" strike="noStrike" cap="none" dirty="0" err="1">
                <a:solidFill>
                  <a:srgbClr val="000000"/>
                </a:solidFill>
                <a:latin typeface="Calibri"/>
                <a:ea typeface="Calibri"/>
                <a:cs typeface="Calibri"/>
                <a:sym typeface="Calibri"/>
              </a:rPr>
              <a:t>alculates</a:t>
            </a:r>
            <a:r>
              <a:rPr lang="es-CO" sz="3600" b="0" i="0" u="none" strike="noStrike" cap="none" dirty="0">
                <a:solidFill>
                  <a:srgbClr val="000000"/>
                </a:solidFill>
                <a:latin typeface="Calibri"/>
                <a:ea typeface="Calibri"/>
                <a:cs typeface="Calibri"/>
                <a:sym typeface="Calibri"/>
              </a:rPr>
              <a:t> </a:t>
            </a:r>
            <a:r>
              <a:rPr lang="es-CO" sz="3600" b="0" i="0" u="none" strike="noStrike" cap="none" dirty="0" err="1">
                <a:solidFill>
                  <a:srgbClr val="000000"/>
                </a:solidFill>
                <a:latin typeface="Calibri"/>
                <a:ea typeface="Calibri"/>
                <a:cs typeface="Calibri"/>
                <a:sym typeface="Calibri"/>
              </a:rPr>
              <a:t>the</a:t>
            </a:r>
            <a:r>
              <a:rPr lang="es-CO" sz="3600" b="0" i="0" u="none" strike="noStrike" cap="none" dirty="0">
                <a:solidFill>
                  <a:srgbClr val="000000"/>
                </a:solidFill>
                <a:latin typeface="Calibri"/>
                <a:ea typeface="Calibri"/>
                <a:cs typeface="Calibri"/>
                <a:sym typeface="Calibri"/>
              </a:rPr>
              <a:t> </a:t>
            </a:r>
            <a:r>
              <a:rPr lang="es-CO" sz="3600" b="0" i="0" u="none" strike="noStrike" cap="none" dirty="0" err="1">
                <a:solidFill>
                  <a:srgbClr val="000000"/>
                </a:solidFill>
                <a:latin typeface="Calibri"/>
                <a:ea typeface="Calibri"/>
                <a:cs typeface="Calibri"/>
                <a:sym typeface="Calibri"/>
              </a:rPr>
              <a:t>average</a:t>
            </a:r>
            <a:r>
              <a:rPr lang="es-CO" sz="3600" b="0" i="0" u="none" strike="noStrike" cap="none" dirty="0">
                <a:solidFill>
                  <a:srgbClr val="000000"/>
                </a:solidFill>
                <a:latin typeface="Calibri"/>
                <a:ea typeface="Calibri"/>
                <a:cs typeface="Calibri"/>
                <a:sym typeface="Calibri"/>
              </a:rPr>
              <a:t> </a:t>
            </a:r>
            <a:r>
              <a:rPr lang="es-CO" sz="3600" b="0" i="0" u="none" strike="noStrike" cap="none" dirty="0" err="1">
                <a:solidFill>
                  <a:srgbClr val="000000"/>
                </a:solidFill>
                <a:latin typeface="Calibri"/>
                <a:ea typeface="Calibri"/>
                <a:cs typeface="Calibri"/>
                <a:sym typeface="Calibri"/>
              </a:rPr>
              <a:t>height</a:t>
            </a:r>
            <a:r>
              <a:rPr lang="es-CO" sz="3600" b="0" i="0" u="none" strike="noStrike" cap="none" dirty="0">
                <a:solidFill>
                  <a:srgbClr val="000000"/>
                </a:solidFill>
                <a:latin typeface="Calibri"/>
                <a:ea typeface="Calibri"/>
                <a:cs typeface="Calibri"/>
                <a:sym typeface="Calibri"/>
              </a:rPr>
              <a:t> </a:t>
            </a:r>
            <a:r>
              <a:rPr lang="es-CO" sz="3600" b="0" i="0" u="none" strike="noStrike" cap="none" dirty="0" err="1">
                <a:solidFill>
                  <a:srgbClr val="000000"/>
                </a:solidFill>
                <a:latin typeface="Calibri"/>
                <a:ea typeface="Calibri"/>
                <a:cs typeface="Calibri"/>
                <a:sym typeface="Calibri"/>
              </a:rPr>
              <a:t>of</a:t>
            </a:r>
            <a:r>
              <a:rPr lang="es-CO" sz="3600" b="0" i="0" u="none" strike="noStrike" cap="none" dirty="0">
                <a:solidFill>
                  <a:srgbClr val="000000"/>
                </a:solidFill>
                <a:latin typeface="Calibri"/>
                <a:ea typeface="Calibri"/>
                <a:cs typeface="Calibri"/>
                <a:sym typeface="Calibri"/>
              </a:rPr>
              <a:t> a </a:t>
            </a:r>
            <a:r>
              <a:rPr lang="es-CO" sz="3600" b="0" i="0" u="none" strike="noStrike" cap="none" dirty="0" err="1">
                <a:solidFill>
                  <a:srgbClr val="000000"/>
                </a:solidFill>
                <a:latin typeface="Calibri"/>
                <a:ea typeface="Calibri"/>
                <a:cs typeface="Calibri"/>
                <a:sym typeface="Calibri"/>
              </a:rPr>
              <a:t>group</a:t>
            </a:r>
            <a:r>
              <a:rPr lang="es-CO" sz="3600" b="0" i="0" u="none" strike="noStrike" cap="none" dirty="0">
                <a:solidFill>
                  <a:srgbClr val="000000"/>
                </a:solidFill>
                <a:latin typeface="Calibri"/>
                <a:ea typeface="Calibri"/>
                <a:cs typeface="Calibri"/>
                <a:sym typeface="Calibri"/>
              </a:rPr>
              <a:t> </a:t>
            </a:r>
            <a:r>
              <a:rPr lang="es-CO" sz="3600" b="0" i="0" u="none" strike="noStrike" cap="none" dirty="0" err="1">
                <a:solidFill>
                  <a:srgbClr val="000000"/>
                </a:solidFill>
                <a:latin typeface="Calibri"/>
                <a:ea typeface="Calibri"/>
                <a:cs typeface="Calibri"/>
                <a:sym typeface="Calibri"/>
              </a:rPr>
              <a:t>of</a:t>
            </a:r>
            <a:r>
              <a:rPr lang="es-CO" sz="3600" b="0" i="0" u="none" strike="noStrike" cap="none" dirty="0">
                <a:solidFill>
                  <a:srgbClr val="000000"/>
                </a:solidFill>
                <a:latin typeface="Calibri"/>
                <a:ea typeface="Calibri"/>
                <a:cs typeface="Calibri"/>
                <a:sym typeface="Calibri"/>
              </a:rPr>
              <a:t> N </a:t>
            </a:r>
            <a:r>
              <a:rPr lang="es-CO" sz="3600" b="0" i="0" u="none" strike="noStrike" cap="none" dirty="0" err="1">
                <a:solidFill>
                  <a:srgbClr val="000000"/>
                </a:solidFill>
                <a:latin typeface="Calibri"/>
                <a:ea typeface="Calibri"/>
                <a:cs typeface="Calibri"/>
                <a:sym typeface="Calibri"/>
              </a:rPr>
              <a:t>children</a:t>
            </a:r>
            <a:r>
              <a:rPr lang="es-CO" sz="3600" b="0" i="0" u="none" strike="noStrike" cap="none" dirty="0">
                <a:solidFill>
                  <a:srgbClr val="000000"/>
                </a:solidFill>
                <a:latin typeface="Calibri"/>
                <a:ea typeface="Calibri"/>
                <a:cs typeface="Calibri"/>
                <a:sym typeface="Calibri"/>
              </a:rPr>
              <a:t> and </a:t>
            </a:r>
            <a:r>
              <a:rPr lang="es-CO" sz="3600" b="0" i="0" u="none" strike="noStrike" cap="none" dirty="0" err="1">
                <a:solidFill>
                  <a:srgbClr val="000000"/>
                </a:solidFill>
                <a:latin typeface="Calibri"/>
                <a:ea typeface="Calibri"/>
                <a:cs typeface="Calibri"/>
                <a:sym typeface="Calibri"/>
              </a:rPr>
              <a:t>generated</a:t>
            </a:r>
            <a:r>
              <a:rPr lang="es-CO" sz="3600" b="0" i="0" u="none" strike="noStrike" cap="none" dirty="0">
                <a:solidFill>
                  <a:srgbClr val="000000"/>
                </a:solidFill>
                <a:latin typeface="Calibri"/>
                <a:ea typeface="Calibri"/>
                <a:cs typeface="Calibri"/>
                <a:sym typeface="Calibri"/>
              </a:rPr>
              <a:t> </a:t>
            </a:r>
            <a:r>
              <a:rPr lang="es-CO" sz="3600" b="0" i="0" u="none" strike="noStrike" cap="none" dirty="0" err="1">
                <a:solidFill>
                  <a:srgbClr val="000000"/>
                </a:solidFill>
                <a:latin typeface="Calibri"/>
                <a:ea typeface="Calibri"/>
                <a:cs typeface="Calibri"/>
                <a:sym typeface="Calibri"/>
              </a:rPr>
              <a:t>the</a:t>
            </a:r>
            <a:r>
              <a:rPr lang="es-CO" sz="3600" b="0" i="0" u="none" strike="noStrike" cap="none" dirty="0">
                <a:solidFill>
                  <a:srgbClr val="000000"/>
                </a:solidFill>
                <a:latin typeface="Calibri"/>
                <a:ea typeface="Calibri"/>
                <a:cs typeface="Calibri"/>
                <a:sym typeface="Calibri"/>
              </a:rPr>
              <a:t> </a:t>
            </a:r>
            <a:r>
              <a:rPr lang="es-CO" sz="3600" b="0" i="0" u="none" strike="noStrike" cap="none" dirty="0" err="1">
                <a:solidFill>
                  <a:srgbClr val="000000"/>
                </a:solidFill>
                <a:latin typeface="Calibri"/>
                <a:ea typeface="Calibri"/>
                <a:cs typeface="Calibri"/>
                <a:sym typeface="Calibri"/>
              </a:rPr>
              <a:t>average</a:t>
            </a:r>
            <a:endParaRPr sz="14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800"/>
              <a:buFont typeface="Arial"/>
              <a:buNone/>
            </a:pPr>
            <a:endParaRPr sz="1800" b="0" i="0" u="none" strike="noStrike" cap="none" dirty="0">
              <a:solidFill>
                <a:srgbClr val="D8D8D8"/>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400"/>
              <a:buFont typeface="Arial"/>
              <a:buNone/>
            </a:pPr>
            <a:r>
              <a:rPr lang="es-CO" sz="2400" b="0" i="0" u="none" strike="noStrike" cap="none" dirty="0">
                <a:solidFill>
                  <a:srgbClr val="D8D8D8"/>
                </a:solidFill>
                <a:latin typeface="Calibri"/>
                <a:ea typeface="Calibri"/>
                <a:cs typeface="Calibri"/>
                <a:sym typeface="Calibri"/>
              </a:rPr>
              <a:t>Construir un programa en JAVA donde, calcule la altura promedio de un grupo de N niños y genere el promedio</a:t>
            </a:r>
            <a:endParaRPr sz="14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800"/>
              <a:buFont typeface="Arial"/>
              <a:buNone/>
            </a:pPr>
            <a:endParaRPr sz="1800" b="0" i="0" u="none" strike="noStrike" cap="none" dirty="0">
              <a:solidFill>
                <a:srgbClr val="D8D8D8"/>
              </a:solidFill>
              <a:latin typeface="Calibri"/>
              <a:ea typeface="Calibri"/>
              <a:cs typeface="Calibri"/>
              <a:sym typeface="Calibri"/>
            </a:endParaRPr>
          </a:p>
        </p:txBody>
      </p:sp>
      <p:pic>
        <p:nvPicPr>
          <p:cNvPr id="1098" name="Google Shape;1098;p185" descr="Resultado de imagen para estatura de niños"/>
          <p:cNvPicPr preferRelativeResize="0"/>
          <p:nvPr/>
        </p:nvPicPr>
        <p:blipFill rotWithShape="1">
          <a:blip r:embed="rId4">
            <a:alphaModFix/>
          </a:blip>
          <a:srcRect/>
          <a:stretch/>
        </p:blipFill>
        <p:spPr>
          <a:xfrm>
            <a:off x="9021787" y="2348719"/>
            <a:ext cx="2476500" cy="266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2"/>
        <p:cNvGrpSpPr/>
        <p:nvPr/>
      </p:nvGrpSpPr>
      <p:grpSpPr>
        <a:xfrm>
          <a:off x="0" y="0"/>
          <a:ext cx="0" cy="0"/>
          <a:chOff x="0" y="0"/>
          <a:chExt cx="0" cy="0"/>
        </a:xfrm>
      </p:grpSpPr>
      <p:sp>
        <p:nvSpPr>
          <p:cNvPr id="1103" name="Google Shape;1103;p186"/>
          <p:cNvSpPr txBox="1"/>
          <p:nvPr/>
        </p:nvSpPr>
        <p:spPr>
          <a:xfrm>
            <a:off x="1614197" y="498801"/>
            <a:ext cx="6848669"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a:solidFill>
                  <a:srgbClr val="0D5274"/>
                </a:solidFill>
                <a:latin typeface="Calibri"/>
                <a:ea typeface="Calibri"/>
                <a:cs typeface="Calibri"/>
                <a:sym typeface="Calibri"/>
              </a:rPr>
              <a:t>P2Txx: Total </a:t>
            </a:r>
            <a:r>
              <a:rPr lang="es-CO" sz="2800" b="1" i="0" u="none" strike="noStrike" cap="none" dirty="0" err="1">
                <a:solidFill>
                  <a:srgbClr val="0D5274"/>
                </a:solidFill>
                <a:latin typeface="Calibri"/>
                <a:ea typeface="Calibri"/>
                <a:cs typeface="Calibri"/>
                <a:sym typeface="Calibri"/>
              </a:rPr>
              <a:t>saved</a:t>
            </a:r>
            <a:endParaRPr sz="1400" b="0" i="0" u="none" strike="noStrike" cap="none" dirty="0">
              <a:solidFill>
                <a:srgbClr val="000000"/>
              </a:solidFill>
              <a:latin typeface="Arial"/>
              <a:ea typeface="Arial"/>
              <a:cs typeface="Arial"/>
              <a:sym typeface="Arial"/>
            </a:endParaRPr>
          </a:p>
        </p:txBody>
      </p:sp>
      <p:sp>
        <p:nvSpPr>
          <p:cNvPr id="1104" name="Google Shape;1104;p186"/>
          <p:cNvSpPr txBox="1"/>
          <p:nvPr/>
        </p:nvSpPr>
        <p:spPr>
          <a:xfrm>
            <a:off x="1219201" y="1164052"/>
            <a:ext cx="10972800" cy="5632271"/>
          </a:xfrm>
          <a:prstGeom prst="rect">
            <a:avLst/>
          </a:prstGeom>
          <a:solidFill>
            <a:schemeClr val="bg1"/>
          </a:solidFill>
          <a:ln>
            <a:noFill/>
          </a:ln>
        </p:spPr>
        <p:txBody>
          <a:bodyPr spcFirstLastPara="1" wrap="square" lIns="91425" tIns="45700" rIns="91425" bIns="45700" anchor="t" anchorCtr="0">
            <a:spAutoFit/>
          </a:bodyPr>
          <a:lstStyle/>
          <a:p>
            <a:pPr lvl="0" algn="just">
              <a:lnSpc>
                <a:spcPct val="150000"/>
              </a:lnSpc>
              <a:buSzPts val="3600"/>
            </a:pPr>
            <a:r>
              <a:rPr lang="en-US" sz="3200" b="1" dirty="0">
                <a:latin typeface="Calibri" panose="020F0502020204030204" pitchFamily="34" charset="0"/>
                <a:ea typeface="Calibri"/>
                <a:cs typeface="Calibri" panose="020F0502020204030204" pitchFamily="34" charset="0"/>
                <a:sym typeface="Calibri"/>
              </a:rPr>
              <a:t>create a JAVA software that:</a:t>
            </a:r>
            <a:r>
              <a:rPr lang="es-CO" sz="3200" b="1" dirty="0">
                <a:latin typeface="Calibri" panose="020F0502020204030204" pitchFamily="34" charset="0"/>
                <a:ea typeface="Calibri"/>
                <a:cs typeface="Calibri" panose="020F0502020204030204" pitchFamily="34" charset="0"/>
                <a:sym typeface="Calibri"/>
              </a:rPr>
              <a:t> </a:t>
            </a:r>
          </a:p>
          <a:p>
            <a:pPr lvl="0" algn="just">
              <a:lnSpc>
                <a:spcPct val="150000"/>
              </a:lnSpc>
              <a:buSzPts val="3600"/>
            </a:pPr>
            <a:r>
              <a:rPr lang="es-CO" sz="3200" dirty="0">
                <a:latin typeface="Calibri" panose="020F0502020204030204" pitchFamily="34" charset="0"/>
                <a:ea typeface="Calibri"/>
                <a:cs typeface="Calibri" panose="020F0502020204030204" pitchFamily="34" charset="0"/>
                <a:sym typeface="Calibri"/>
              </a:rPr>
              <a:t>D</a:t>
            </a:r>
            <a:r>
              <a:rPr lang="en-US" sz="3200" dirty="0" err="1">
                <a:latin typeface="Calibri"/>
                <a:ea typeface="Calibri"/>
                <a:cs typeface="Calibri"/>
                <a:sym typeface="Calibri"/>
              </a:rPr>
              <a:t>etermines</a:t>
            </a:r>
            <a:r>
              <a:rPr lang="en-US" sz="3200" dirty="0">
                <a:latin typeface="Calibri"/>
                <a:ea typeface="Calibri"/>
                <a:cs typeface="Calibri"/>
                <a:sym typeface="Calibri"/>
              </a:rPr>
              <a:t> the total saved per person in N months. Yes A person saves X amount of money each month.</a:t>
            </a:r>
          </a:p>
          <a:p>
            <a:pPr lvl="0" algn="just">
              <a:lnSpc>
                <a:spcPct val="150000"/>
              </a:lnSpc>
              <a:buSzPts val="3600"/>
            </a:pPr>
            <a:r>
              <a:rPr lang="en-US" sz="3200" dirty="0">
                <a:latin typeface="Calibri"/>
                <a:ea typeface="Calibri"/>
                <a:cs typeface="Calibri"/>
                <a:sym typeface="Calibri"/>
              </a:rPr>
              <a:t>The program should calculate the value of total savings and average</a:t>
            </a:r>
          </a:p>
          <a:p>
            <a:pPr lvl="0" algn="just">
              <a:lnSpc>
                <a:spcPct val="150000"/>
              </a:lnSpc>
              <a:buSzPts val="3600"/>
            </a:pPr>
            <a:endParaRPr sz="1600" b="0" i="0" u="none" strike="noStrike" cap="none" dirty="0">
              <a:solidFill>
                <a:srgbClr val="D8D8D8"/>
              </a:solidFill>
              <a:latin typeface="Calibri"/>
              <a:ea typeface="Calibri"/>
              <a:cs typeface="Calibri"/>
              <a:sym typeface="Calibri"/>
            </a:endParaRPr>
          </a:p>
          <a:p>
            <a:pPr marL="0" marR="0" lvl="0" indent="0" algn="just" rtl="0">
              <a:lnSpc>
                <a:spcPct val="150000"/>
              </a:lnSpc>
              <a:spcBef>
                <a:spcPts val="0"/>
              </a:spcBef>
              <a:spcAft>
                <a:spcPts val="0"/>
              </a:spcAft>
              <a:buClr>
                <a:srgbClr val="000000"/>
              </a:buClr>
              <a:buSzPts val="2400"/>
              <a:buFont typeface="Arial"/>
              <a:buNone/>
            </a:pPr>
            <a:r>
              <a:rPr lang="es-CO" sz="2000" b="0" i="0" u="none" strike="noStrike" cap="none" dirty="0">
                <a:solidFill>
                  <a:srgbClr val="D8D8D8"/>
                </a:solidFill>
                <a:latin typeface="Calibri"/>
                <a:ea typeface="Calibri"/>
                <a:cs typeface="Calibri"/>
                <a:sym typeface="Calibri"/>
              </a:rPr>
              <a:t>Construir un programa en JAVA que, determine el total ahorrado por una persona en N meses. Si Una persona ahorra cada mes una cantidad X de dinero. </a:t>
            </a:r>
          </a:p>
          <a:p>
            <a:pPr marL="0" marR="0" lvl="0" indent="0" algn="just" rtl="0">
              <a:lnSpc>
                <a:spcPct val="150000"/>
              </a:lnSpc>
              <a:spcBef>
                <a:spcPts val="0"/>
              </a:spcBef>
              <a:spcAft>
                <a:spcPts val="0"/>
              </a:spcAft>
              <a:buClr>
                <a:srgbClr val="000000"/>
              </a:buClr>
              <a:buSzPts val="2400"/>
              <a:buFont typeface="Arial"/>
              <a:buNone/>
            </a:pPr>
            <a:r>
              <a:rPr lang="es-CO" sz="2000" b="0" i="0" u="none" strike="noStrike" cap="none" dirty="0">
                <a:solidFill>
                  <a:srgbClr val="D8D8D8"/>
                </a:solidFill>
                <a:latin typeface="Calibri"/>
                <a:ea typeface="Calibri"/>
                <a:cs typeface="Calibri"/>
                <a:sym typeface="Calibri"/>
              </a:rPr>
              <a:t>El programa deberá calcular el valor del ahorro total y el promedio</a:t>
            </a:r>
            <a:endParaRPr sz="1600" b="0" i="0" u="none" strike="noStrike" cap="none" dirty="0">
              <a:solidFill>
                <a:srgbClr val="D8D8D8"/>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2"/>
        <p:cNvGrpSpPr/>
        <p:nvPr/>
      </p:nvGrpSpPr>
      <p:grpSpPr>
        <a:xfrm>
          <a:off x="0" y="0"/>
          <a:ext cx="0" cy="0"/>
          <a:chOff x="0" y="0"/>
          <a:chExt cx="0" cy="0"/>
        </a:xfrm>
      </p:grpSpPr>
      <p:sp>
        <p:nvSpPr>
          <p:cNvPr id="1103" name="Google Shape;1103;p186"/>
          <p:cNvSpPr txBox="1"/>
          <p:nvPr/>
        </p:nvSpPr>
        <p:spPr>
          <a:xfrm>
            <a:off x="1614197" y="498801"/>
            <a:ext cx="6848669" cy="52322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a:solidFill>
                  <a:srgbClr val="0D5274"/>
                </a:solidFill>
                <a:latin typeface="Calibri"/>
                <a:ea typeface="Calibri"/>
                <a:cs typeface="Calibri"/>
                <a:sym typeface="Calibri"/>
              </a:rPr>
              <a:t>P2Txx: Bill </a:t>
            </a:r>
            <a:r>
              <a:rPr lang="es-CO" sz="2800" b="1" i="0" u="none" strike="noStrike" cap="none" dirty="0" err="1">
                <a:solidFill>
                  <a:srgbClr val="0D5274"/>
                </a:solidFill>
                <a:latin typeface="Calibri"/>
                <a:ea typeface="Calibri"/>
                <a:cs typeface="Calibri"/>
                <a:sym typeface="Calibri"/>
              </a:rPr>
              <a:t>of</a:t>
            </a:r>
            <a:r>
              <a:rPr lang="es-CO" sz="2800" b="1" i="0" u="none" strike="noStrike" cap="none" dirty="0">
                <a:solidFill>
                  <a:srgbClr val="0D5274"/>
                </a:solidFill>
                <a:latin typeface="Calibri"/>
                <a:ea typeface="Calibri"/>
                <a:cs typeface="Calibri"/>
                <a:sym typeface="Calibri"/>
              </a:rPr>
              <a:t> </a:t>
            </a:r>
            <a:r>
              <a:rPr lang="es-CO" sz="2800" b="1" i="0" u="none" strike="noStrike" cap="none" dirty="0" err="1">
                <a:solidFill>
                  <a:srgbClr val="0D5274"/>
                </a:solidFill>
                <a:latin typeface="Calibri"/>
                <a:ea typeface="Calibri"/>
                <a:cs typeface="Calibri"/>
                <a:sym typeface="Calibri"/>
              </a:rPr>
              <a:t>market</a:t>
            </a:r>
            <a:endParaRPr sz="1400" b="0" i="0" u="none" strike="noStrike" cap="none" dirty="0">
              <a:solidFill>
                <a:srgbClr val="000000"/>
              </a:solidFill>
              <a:latin typeface="Arial"/>
              <a:ea typeface="Arial"/>
              <a:cs typeface="Arial"/>
              <a:sym typeface="Arial"/>
            </a:endParaRPr>
          </a:p>
        </p:txBody>
      </p:sp>
      <p:sp>
        <p:nvSpPr>
          <p:cNvPr id="1104" name="Google Shape;1104;p186"/>
          <p:cNvSpPr txBox="1"/>
          <p:nvPr/>
        </p:nvSpPr>
        <p:spPr>
          <a:xfrm>
            <a:off x="1218656" y="1364350"/>
            <a:ext cx="10877550" cy="5293716"/>
          </a:xfrm>
          <a:prstGeom prst="rect">
            <a:avLst/>
          </a:prstGeom>
          <a:solidFill>
            <a:schemeClr val="bg1"/>
          </a:solidFill>
          <a:ln>
            <a:noFill/>
          </a:ln>
        </p:spPr>
        <p:txBody>
          <a:bodyPr spcFirstLastPara="1" wrap="square" lIns="91425" tIns="45700" rIns="91425" bIns="45700" anchor="t" anchorCtr="0">
            <a:spAutoFit/>
          </a:bodyPr>
          <a:lstStyle/>
          <a:p>
            <a:pPr lvl="0">
              <a:buSzPts val="2200"/>
            </a:pPr>
            <a:r>
              <a:rPr lang="en-US" sz="3200" b="1" dirty="0">
                <a:latin typeface="Calibri" panose="020F0502020204030204" pitchFamily="34" charset="0"/>
                <a:ea typeface="Calibri"/>
                <a:cs typeface="Calibri" panose="020F0502020204030204" pitchFamily="34" charset="0"/>
                <a:sym typeface="Calibri"/>
              </a:rPr>
              <a:t>create a JAVA software that:</a:t>
            </a:r>
          </a:p>
          <a:p>
            <a:pPr lvl="0">
              <a:buSzPts val="2200"/>
            </a:pPr>
            <a:r>
              <a:rPr lang="es-CO" sz="3200" b="1" dirty="0">
                <a:latin typeface="Calibri" panose="020F0502020204030204" pitchFamily="34" charset="0"/>
                <a:ea typeface="Calibri"/>
                <a:cs typeface="Calibri" panose="020F0502020204030204" pitchFamily="34" charset="0"/>
                <a:sym typeface="Calibri"/>
              </a:rPr>
              <a:t> </a:t>
            </a:r>
          </a:p>
          <a:p>
            <a:pPr lvl="0">
              <a:buSzPts val="2200"/>
            </a:pPr>
            <a:r>
              <a:rPr lang="es-CO" sz="3200" dirty="0" err="1">
                <a:latin typeface="Calibri" panose="020F0502020204030204" pitchFamily="34" charset="0"/>
                <a:ea typeface="Calibri"/>
                <a:cs typeface="Calibri" panose="020F0502020204030204" pitchFamily="34" charset="0"/>
                <a:sym typeface="Calibri"/>
              </a:rPr>
              <a:t>Calculates</a:t>
            </a:r>
            <a:r>
              <a:rPr lang="es-CO" sz="3200" dirty="0">
                <a:latin typeface="Calibri" panose="020F0502020204030204" pitchFamily="34" charset="0"/>
                <a:ea typeface="Calibri"/>
                <a:cs typeface="Calibri" panose="020F0502020204030204" pitchFamily="34" charset="0"/>
                <a:sym typeface="Calibri"/>
              </a:rPr>
              <a:t> </a:t>
            </a:r>
            <a:r>
              <a:rPr lang="es-CO" sz="3200" dirty="0" err="1">
                <a:latin typeface="Calibri" panose="020F0502020204030204" pitchFamily="34" charset="0"/>
                <a:ea typeface="Calibri"/>
                <a:cs typeface="Calibri" panose="020F0502020204030204" pitchFamily="34" charset="0"/>
                <a:sym typeface="Calibri"/>
              </a:rPr>
              <a:t>gross</a:t>
            </a:r>
            <a:r>
              <a:rPr lang="es-CO" sz="3200" dirty="0">
                <a:latin typeface="Calibri" panose="020F0502020204030204" pitchFamily="34" charset="0"/>
                <a:ea typeface="Calibri"/>
                <a:cs typeface="Calibri" panose="020F0502020204030204" pitchFamily="34" charset="0"/>
                <a:sym typeface="Calibri"/>
              </a:rPr>
              <a:t> </a:t>
            </a:r>
            <a:r>
              <a:rPr lang="es-CO" sz="3200" dirty="0" err="1">
                <a:latin typeface="Calibri" panose="020F0502020204030204" pitchFamily="34" charset="0"/>
                <a:ea typeface="Calibri"/>
                <a:cs typeface="Calibri" panose="020F0502020204030204" pitchFamily="34" charset="0"/>
                <a:sym typeface="Calibri"/>
              </a:rPr>
              <a:t>value</a:t>
            </a:r>
            <a:r>
              <a:rPr lang="es-CO" sz="3200" dirty="0">
                <a:latin typeface="Calibri" panose="020F0502020204030204" pitchFamily="34" charset="0"/>
                <a:ea typeface="Calibri"/>
                <a:cs typeface="Calibri" panose="020F0502020204030204" pitchFamily="34" charset="0"/>
                <a:sym typeface="Calibri"/>
              </a:rPr>
              <a:t> and total </a:t>
            </a:r>
            <a:r>
              <a:rPr lang="es-CO" sz="3200" dirty="0" err="1">
                <a:latin typeface="Calibri" panose="020F0502020204030204" pitchFamily="34" charset="0"/>
                <a:ea typeface="Calibri"/>
                <a:cs typeface="Calibri" panose="020F0502020204030204" pitchFamily="34" charset="0"/>
                <a:sym typeface="Calibri"/>
              </a:rPr>
              <a:t>value</a:t>
            </a:r>
            <a:r>
              <a:rPr lang="es-CO" sz="3200" dirty="0">
                <a:latin typeface="Calibri" panose="020F0502020204030204" pitchFamily="34" charset="0"/>
                <a:ea typeface="Calibri"/>
                <a:cs typeface="Calibri" panose="020F0502020204030204" pitchFamily="34" charset="0"/>
                <a:sym typeface="Calibri"/>
              </a:rPr>
              <a:t> = </a:t>
            </a:r>
            <a:r>
              <a:rPr lang="es-CO" sz="3200" dirty="0" err="1">
                <a:latin typeface="Calibri" panose="020F0502020204030204" pitchFamily="34" charset="0"/>
                <a:ea typeface="Calibri"/>
                <a:cs typeface="Calibri" panose="020F0502020204030204" pitchFamily="34" charset="0"/>
                <a:sym typeface="Calibri"/>
              </a:rPr>
              <a:t>gross</a:t>
            </a:r>
            <a:r>
              <a:rPr lang="es-CO" sz="3200" dirty="0">
                <a:latin typeface="Calibri" panose="020F0502020204030204" pitchFamily="34" charset="0"/>
                <a:ea typeface="Calibri"/>
                <a:cs typeface="Calibri" panose="020F0502020204030204" pitchFamily="34" charset="0"/>
                <a:sym typeface="Calibri"/>
              </a:rPr>
              <a:t> </a:t>
            </a:r>
            <a:r>
              <a:rPr lang="es-CO" sz="3200" dirty="0" err="1">
                <a:latin typeface="Calibri" panose="020F0502020204030204" pitchFamily="34" charset="0"/>
                <a:ea typeface="Calibri"/>
                <a:cs typeface="Calibri" panose="020F0502020204030204" pitchFamily="34" charset="0"/>
                <a:sym typeface="Calibri"/>
              </a:rPr>
              <a:t>value</a:t>
            </a:r>
            <a:r>
              <a:rPr lang="es-CO" sz="3200" dirty="0">
                <a:latin typeface="Calibri" panose="020F0502020204030204" pitchFamily="34" charset="0"/>
                <a:ea typeface="Calibri"/>
                <a:cs typeface="Calibri" panose="020F0502020204030204" pitchFamily="34" charset="0"/>
                <a:sym typeface="Calibri"/>
              </a:rPr>
              <a:t> + VAT (19%) </a:t>
            </a:r>
            <a:r>
              <a:rPr lang="es-CO" sz="3200" dirty="0" err="1">
                <a:latin typeface="Calibri" panose="020F0502020204030204" pitchFamily="34" charset="0"/>
                <a:ea typeface="Calibri"/>
                <a:cs typeface="Calibri" panose="020F0502020204030204" pitchFamily="34" charset="0"/>
                <a:sym typeface="Calibri"/>
              </a:rPr>
              <a:t>for</a:t>
            </a:r>
            <a:r>
              <a:rPr lang="es-CO" sz="3200" dirty="0">
                <a:latin typeface="Calibri" panose="020F0502020204030204" pitchFamily="34" charset="0"/>
                <a:ea typeface="Calibri"/>
                <a:cs typeface="Calibri" panose="020F0502020204030204" pitchFamily="34" charset="0"/>
                <a:sym typeface="Calibri"/>
              </a:rPr>
              <a:t> N </a:t>
            </a:r>
            <a:r>
              <a:rPr lang="es-CO" sz="3200" dirty="0" err="1">
                <a:latin typeface="Calibri" panose="020F0502020204030204" pitchFamily="34" charset="0"/>
                <a:ea typeface="Calibri"/>
                <a:cs typeface="Calibri" panose="020F0502020204030204" pitchFamily="34" charset="0"/>
                <a:sym typeface="Calibri"/>
              </a:rPr>
              <a:t>products</a:t>
            </a:r>
            <a:endParaRPr lang="es-CO" sz="3200" dirty="0">
              <a:latin typeface="Calibri" panose="020F0502020204030204" pitchFamily="34" charset="0"/>
              <a:ea typeface="Calibri"/>
              <a:cs typeface="Calibri" panose="020F0502020204030204" pitchFamily="34" charset="0"/>
              <a:sym typeface="Calibri"/>
            </a:endParaRPr>
          </a:p>
          <a:p>
            <a:pPr lvl="0">
              <a:buSzPts val="1400"/>
            </a:pPr>
            <a:endParaRPr lang="es-CO" sz="1800" dirty="0">
              <a:latin typeface="Calibri" panose="020F0502020204030204" pitchFamily="34" charset="0"/>
              <a:cs typeface="Calibri" panose="020F0502020204030204" pitchFamily="34" charset="0"/>
            </a:endParaRPr>
          </a:p>
          <a:p>
            <a:pPr lvl="0">
              <a:buSzPts val="2200"/>
            </a:pPr>
            <a:endParaRPr lang="es-CO" sz="3200" dirty="0">
              <a:latin typeface="Calibri" panose="020F0502020204030204" pitchFamily="34" charset="0"/>
              <a:ea typeface="Calibri"/>
              <a:cs typeface="Calibri" panose="020F0502020204030204" pitchFamily="34" charset="0"/>
              <a:sym typeface="Calibri"/>
            </a:endParaRPr>
          </a:p>
          <a:p>
            <a:pPr lvl="0">
              <a:buSzPts val="2200"/>
            </a:pPr>
            <a:r>
              <a:rPr lang="es-CO" sz="3200" dirty="0">
                <a:solidFill>
                  <a:srgbClr val="D8D8D8"/>
                </a:solidFill>
                <a:latin typeface="Calibri" panose="020F0502020204030204" pitchFamily="34" charset="0"/>
                <a:ea typeface="Calibri"/>
                <a:cs typeface="Calibri" panose="020F0502020204030204" pitchFamily="34" charset="0"/>
                <a:sym typeface="Calibri"/>
              </a:rPr>
              <a:t>Cree un programa en JAVA que:</a:t>
            </a:r>
            <a:endParaRPr lang="es-CO" sz="1800" dirty="0">
              <a:latin typeface="Calibri" panose="020F0502020204030204" pitchFamily="34" charset="0"/>
              <a:cs typeface="Calibri" panose="020F0502020204030204" pitchFamily="34" charset="0"/>
            </a:endParaRPr>
          </a:p>
          <a:p>
            <a:pPr lvl="0">
              <a:buSzPts val="2200"/>
            </a:pPr>
            <a:endParaRPr lang="es-CO" sz="32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endParaRPr lang="es-CO" sz="32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r>
              <a:rPr lang="es-CO" sz="3200" dirty="0">
                <a:solidFill>
                  <a:srgbClr val="D8D8D8"/>
                </a:solidFill>
                <a:latin typeface="Calibri" panose="020F0502020204030204" pitchFamily="34" charset="0"/>
                <a:ea typeface="Calibri"/>
                <a:cs typeface="Calibri" panose="020F0502020204030204" pitchFamily="34" charset="0"/>
                <a:sym typeface="Calibri"/>
              </a:rPr>
              <a:t>calcule el </a:t>
            </a:r>
            <a:r>
              <a:rPr lang="es-CO" sz="3200" dirty="0" err="1">
                <a:solidFill>
                  <a:srgbClr val="D8D8D8"/>
                </a:solidFill>
                <a:latin typeface="Calibri" panose="020F0502020204030204" pitchFamily="34" charset="0"/>
                <a:ea typeface="Calibri"/>
                <a:cs typeface="Calibri" panose="020F0502020204030204" pitchFamily="34" charset="0"/>
                <a:sym typeface="Calibri"/>
              </a:rPr>
              <a:t>valor_bruto</a:t>
            </a:r>
            <a:r>
              <a:rPr lang="es-CO" sz="3200" dirty="0">
                <a:solidFill>
                  <a:srgbClr val="D8D8D8"/>
                </a:solidFill>
                <a:latin typeface="Calibri" panose="020F0502020204030204" pitchFamily="34" charset="0"/>
                <a:ea typeface="Calibri"/>
                <a:cs typeface="Calibri" panose="020F0502020204030204" pitchFamily="34" charset="0"/>
                <a:sym typeface="Calibri"/>
              </a:rPr>
              <a:t> y </a:t>
            </a:r>
            <a:r>
              <a:rPr lang="es-CO" sz="3200" dirty="0" err="1">
                <a:solidFill>
                  <a:srgbClr val="D8D8D8"/>
                </a:solidFill>
                <a:latin typeface="Calibri" panose="020F0502020204030204" pitchFamily="34" charset="0"/>
                <a:ea typeface="Calibri"/>
                <a:cs typeface="Calibri" panose="020F0502020204030204" pitchFamily="34" charset="0"/>
                <a:sym typeface="Calibri"/>
              </a:rPr>
              <a:t>valor_total</a:t>
            </a:r>
            <a:r>
              <a:rPr lang="es-CO" sz="3200" dirty="0">
                <a:solidFill>
                  <a:srgbClr val="D8D8D8"/>
                </a:solidFill>
                <a:latin typeface="Calibri" panose="020F0502020204030204" pitchFamily="34" charset="0"/>
                <a:ea typeface="Calibri"/>
                <a:cs typeface="Calibri" panose="020F0502020204030204" pitchFamily="34" charset="0"/>
                <a:sym typeface="Calibri"/>
              </a:rPr>
              <a:t> = </a:t>
            </a:r>
            <a:r>
              <a:rPr lang="es-CO" sz="3200" dirty="0" err="1">
                <a:solidFill>
                  <a:srgbClr val="D8D8D8"/>
                </a:solidFill>
                <a:latin typeface="Calibri" panose="020F0502020204030204" pitchFamily="34" charset="0"/>
                <a:ea typeface="Calibri"/>
                <a:cs typeface="Calibri" panose="020F0502020204030204" pitchFamily="34" charset="0"/>
                <a:sym typeface="Calibri"/>
              </a:rPr>
              <a:t>valor_bruto+IVA</a:t>
            </a:r>
            <a:r>
              <a:rPr lang="es-CO" sz="3200" dirty="0">
                <a:solidFill>
                  <a:srgbClr val="D8D8D8"/>
                </a:solidFill>
                <a:latin typeface="Calibri" panose="020F0502020204030204" pitchFamily="34" charset="0"/>
                <a:ea typeface="Calibri"/>
                <a:cs typeface="Calibri" panose="020F0502020204030204" pitchFamily="34" charset="0"/>
                <a:sym typeface="Calibri"/>
              </a:rPr>
              <a:t>(19%) para N productos</a:t>
            </a:r>
          </a:p>
        </p:txBody>
      </p:sp>
    </p:spTree>
    <p:extLst>
      <p:ext uri="{BB962C8B-B14F-4D97-AF65-F5344CB8AC3E}">
        <p14:creationId xmlns:p14="http://schemas.microsoft.com/office/powerpoint/2010/main" val="302476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2"/>
        <p:cNvGrpSpPr/>
        <p:nvPr/>
      </p:nvGrpSpPr>
      <p:grpSpPr>
        <a:xfrm>
          <a:off x="0" y="0"/>
          <a:ext cx="0" cy="0"/>
          <a:chOff x="0" y="0"/>
          <a:chExt cx="0" cy="0"/>
        </a:xfrm>
      </p:grpSpPr>
      <p:sp>
        <p:nvSpPr>
          <p:cNvPr id="1103" name="Google Shape;1103;p186"/>
          <p:cNvSpPr txBox="1"/>
          <p:nvPr/>
        </p:nvSpPr>
        <p:spPr>
          <a:xfrm>
            <a:off x="1614197" y="498801"/>
            <a:ext cx="6848669" cy="523220"/>
          </a:xfrm>
          <a:prstGeom prst="rect">
            <a:avLst/>
          </a:prstGeom>
          <a:noFill/>
          <a:ln>
            <a:noFill/>
          </a:ln>
        </p:spPr>
        <p:txBody>
          <a:bodyPr spcFirstLastPara="1" wrap="square" lIns="91425" tIns="45700" rIns="91425" bIns="45700" anchor="ctr" anchorCtr="0">
            <a:spAutoFit/>
          </a:bodyPr>
          <a:lstStyle/>
          <a:p>
            <a:pPr lvl="0">
              <a:buSzPts val="2800"/>
            </a:pPr>
            <a:r>
              <a:rPr lang="es-CO" sz="2800" b="1" i="0" u="none" strike="noStrike" cap="none" dirty="0">
                <a:solidFill>
                  <a:srgbClr val="0D5274"/>
                </a:solidFill>
                <a:latin typeface="Calibri"/>
                <a:ea typeface="Calibri"/>
                <a:cs typeface="Calibri"/>
                <a:sym typeface="Calibri"/>
              </a:rPr>
              <a:t>P2Txx</a:t>
            </a:r>
            <a:r>
              <a:rPr lang="es-CO" sz="2800" b="1" dirty="0">
                <a:solidFill>
                  <a:srgbClr val="0D5274"/>
                </a:solidFill>
                <a:latin typeface="Calibri"/>
                <a:ea typeface="Calibri"/>
                <a:cs typeface="Calibri"/>
                <a:sym typeface="Calibri"/>
              </a:rPr>
              <a:t>: </a:t>
            </a:r>
            <a:r>
              <a:rPr lang="es-CO" sz="2800" b="1" dirty="0" err="1">
                <a:solidFill>
                  <a:srgbClr val="0D5274"/>
                </a:solidFill>
                <a:latin typeface="Calibri"/>
                <a:ea typeface="Calibri"/>
                <a:cs typeface="Calibri"/>
                <a:sym typeface="Calibri"/>
              </a:rPr>
              <a:t>salary</a:t>
            </a:r>
            <a:r>
              <a:rPr lang="es-CO" sz="2800" b="1" dirty="0">
                <a:solidFill>
                  <a:srgbClr val="0D5274"/>
                </a:solidFill>
                <a:latin typeface="Calibri"/>
                <a:ea typeface="Calibri"/>
                <a:cs typeface="Calibri"/>
                <a:sym typeface="Calibri"/>
              </a:rPr>
              <a:t> </a:t>
            </a:r>
            <a:r>
              <a:rPr lang="es-CO" sz="2800" b="1" dirty="0" err="1">
                <a:solidFill>
                  <a:srgbClr val="0D5274"/>
                </a:solidFill>
                <a:latin typeface="Calibri"/>
                <a:ea typeface="Calibri"/>
                <a:cs typeface="Calibri"/>
                <a:sym typeface="Calibri"/>
              </a:rPr>
              <a:t>of</a:t>
            </a:r>
            <a:r>
              <a:rPr lang="es-CO" sz="2800" b="1" dirty="0">
                <a:solidFill>
                  <a:srgbClr val="0D5274"/>
                </a:solidFill>
                <a:latin typeface="Calibri"/>
                <a:ea typeface="Calibri"/>
                <a:cs typeface="Calibri"/>
                <a:sym typeface="Calibri"/>
              </a:rPr>
              <a:t> N </a:t>
            </a:r>
            <a:r>
              <a:rPr lang="es-CO" sz="2800" b="1" dirty="0" err="1">
                <a:solidFill>
                  <a:srgbClr val="0D5274"/>
                </a:solidFill>
                <a:latin typeface="Calibri"/>
                <a:ea typeface="Calibri"/>
                <a:cs typeface="Calibri"/>
                <a:sym typeface="Calibri"/>
              </a:rPr>
              <a:t>employees</a:t>
            </a:r>
            <a:endParaRPr sz="1400" b="0" i="0" u="none" strike="noStrike" cap="none" dirty="0">
              <a:solidFill>
                <a:srgbClr val="000000"/>
              </a:solidFill>
              <a:latin typeface="Arial"/>
              <a:ea typeface="Arial"/>
              <a:cs typeface="Arial"/>
              <a:sym typeface="Arial"/>
            </a:endParaRPr>
          </a:p>
        </p:txBody>
      </p:sp>
      <p:sp>
        <p:nvSpPr>
          <p:cNvPr id="1104" name="Google Shape;1104;p186"/>
          <p:cNvSpPr txBox="1"/>
          <p:nvPr/>
        </p:nvSpPr>
        <p:spPr>
          <a:xfrm>
            <a:off x="1314450" y="1320807"/>
            <a:ext cx="10877550" cy="5355272"/>
          </a:xfrm>
          <a:prstGeom prst="rect">
            <a:avLst/>
          </a:prstGeom>
          <a:solidFill>
            <a:schemeClr val="bg1"/>
          </a:solidFill>
          <a:ln>
            <a:noFill/>
          </a:ln>
        </p:spPr>
        <p:txBody>
          <a:bodyPr spcFirstLastPara="1" wrap="square" lIns="91425" tIns="45700" rIns="91425" bIns="45700" anchor="t" anchorCtr="0">
            <a:spAutoFit/>
          </a:bodyPr>
          <a:lstStyle/>
          <a:p>
            <a:pPr lvl="0">
              <a:buSzPts val="2200"/>
            </a:pPr>
            <a:r>
              <a:rPr lang="en-US" sz="3200" b="1" dirty="0">
                <a:latin typeface="Calibri" panose="020F0502020204030204" pitchFamily="34" charset="0"/>
                <a:ea typeface="Calibri"/>
                <a:cs typeface="Calibri" panose="020F0502020204030204" pitchFamily="34" charset="0"/>
                <a:sym typeface="Calibri"/>
              </a:rPr>
              <a:t>create a JAVA software that: </a:t>
            </a:r>
            <a:r>
              <a:rPr lang="es-CO" sz="3200" b="1" dirty="0">
                <a:latin typeface="Calibri" panose="020F0502020204030204" pitchFamily="34" charset="0"/>
                <a:ea typeface="Calibri"/>
                <a:cs typeface="Calibri" panose="020F0502020204030204" pitchFamily="34" charset="0"/>
                <a:sym typeface="Calibri"/>
              </a:rPr>
              <a:t> </a:t>
            </a:r>
            <a:endParaRPr lang="es-CO" sz="1800" dirty="0"/>
          </a:p>
          <a:p>
            <a:pPr lvl="0">
              <a:buSzPts val="1400"/>
            </a:pPr>
            <a:endParaRPr lang="es-CO" sz="1800" dirty="0"/>
          </a:p>
          <a:p>
            <a:pPr lvl="0">
              <a:buSzPts val="2200"/>
            </a:pPr>
            <a:endParaRPr lang="es-CO" sz="3200" dirty="0">
              <a:latin typeface="Calibri"/>
              <a:ea typeface="Calibri"/>
              <a:cs typeface="Calibri"/>
              <a:sym typeface="Calibri"/>
            </a:endParaRPr>
          </a:p>
          <a:p>
            <a:pPr lvl="0">
              <a:buSzPts val="2200"/>
            </a:pPr>
            <a:r>
              <a:rPr lang="es-CO" sz="3200" dirty="0" err="1">
                <a:latin typeface="Calibri"/>
                <a:ea typeface="Calibri"/>
                <a:cs typeface="Calibri"/>
                <a:sym typeface="Calibri"/>
              </a:rPr>
              <a:t>Calculates</a:t>
            </a:r>
            <a:r>
              <a:rPr lang="es-CO" sz="3200" dirty="0">
                <a:latin typeface="Calibri"/>
                <a:ea typeface="Calibri"/>
                <a:cs typeface="Calibri"/>
                <a:sym typeface="Calibri"/>
              </a:rPr>
              <a:t> </a:t>
            </a:r>
            <a:r>
              <a:rPr lang="es-CO" sz="3200" dirty="0" err="1">
                <a:latin typeface="Calibri"/>
                <a:ea typeface="Calibri"/>
                <a:cs typeface="Calibri"/>
                <a:sym typeface="Calibri"/>
              </a:rPr>
              <a:t>the</a:t>
            </a:r>
            <a:r>
              <a:rPr lang="es-CO" sz="3200" dirty="0">
                <a:latin typeface="Calibri"/>
                <a:ea typeface="Calibri"/>
                <a:cs typeface="Calibri"/>
                <a:sym typeface="Calibri"/>
              </a:rPr>
              <a:t> </a:t>
            </a:r>
            <a:r>
              <a:rPr lang="es-CO" sz="3200" dirty="0" err="1">
                <a:latin typeface="Calibri"/>
                <a:ea typeface="Calibri"/>
                <a:cs typeface="Calibri"/>
                <a:sym typeface="Calibri"/>
              </a:rPr>
              <a:t>average</a:t>
            </a:r>
            <a:r>
              <a:rPr lang="es-CO" sz="3200" dirty="0">
                <a:latin typeface="Calibri"/>
                <a:ea typeface="Calibri"/>
                <a:cs typeface="Calibri"/>
                <a:sym typeface="Calibri"/>
              </a:rPr>
              <a:t> </a:t>
            </a:r>
            <a:r>
              <a:rPr lang="es-CO" sz="3200" dirty="0" err="1">
                <a:latin typeface="Calibri"/>
                <a:ea typeface="Calibri"/>
                <a:cs typeface="Calibri"/>
                <a:sym typeface="Calibri"/>
              </a:rPr>
              <a:t>salary</a:t>
            </a:r>
            <a:r>
              <a:rPr lang="es-CO" sz="3200" dirty="0">
                <a:latin typeface="Calibri"/>
                <a:ea typeface="Calibri"/>
                <a:cs typeface="Calibri"/>
                <a:sym typeface="Calibri"/>
              </a:rPr>
              <a:t>, total </a:t>
            </a:r>
            <a:r>
              <a:rPr lang="es-CO" sz="3200" dirty="0" err="1">
                <a:latin typeface="Calibri"/>
                <a:ea typeface="Calibri"/>
                <a:cs typeface="Calibri"/>
                <a:sym typeface="Calibri"/>
              </a:rPr>
              <a:t>salary</a:t>
            </a:r>
            <a:r>
              <a:rPr lang="es-CO" sz="3200" dirty="0">
                <a:latin typeface="Calibri"/>
                <a:ea typeface="Calibri"/>
                <a:cs typeface="Calibri"/>
                <a:sym typeface="Calibri"/>
              </a:rPr>
              <a:t> and </a:t>
            </a:r>
            <a:r>
              <a:rPr lang="es-CO" sz="3200" dirty="0" err="1">
                <a:latin typeface="Calibri"/>
                <a:ea typeface="Calibri"/>
                <a:cs typeface="Calibri"/>
                <a:sym typeface="Calibri"/>
              </a:rPr>
              <a:t>highest</a:t>
            </a:r>
            <a:r>
              <a:rPr lang="es-CO" sz="3200" dirty="0">
                <a:latin typeface="Calibri"/>
                <a:ea typeface="Calibri"/>
                <a:cs typeface="Calibri"/>
                <a:sym typeface="Calibri"/>
              </a:rPr>
              <a:t> </a:t>
            </a:r>
            <a:r>
              <a:rPr lang="es-CO" sz="3200" dirty="0" err="1">
                <a:latin typeface="Calibri"/>
                <a:ea typeface="Calibri"/>
                <a:cs typeface="Calibri"/>
                <a:sym typeface="Calibri"/>
              </a:rPr>
              <a:t>salary</a:t>
            </a:r>
            <a:r>
              <a:rPr lang="es-CO" sz="3200" dirty="0">
                <a:latin typeface="Calibri"/>
                <a:ea typeface="Calibri"/>
                <a:cs typeface="Calibri"/>
                <a:sym typeface="Calibri"/>
              </a:rPr>
              <a:t> </a:t>
            </a:r>
            <a:r>
              <a:rPr lang="es-CO" sz="3200" dirty="0" err="1">
                <a:latin typeface="Calibri"/>
                <a:ea typeface="Calibri"/>
                <a:cs typeface="Calibri"/>
                <a:sym typeface="Calibri"/>
              </a:rPr>
              <a:t>of</a:t>
            </a:r>
            <a:r>
              <a:rPr lang="es-CO" sz="3200" dirty="0">
                <a:latin typeface="Calibri"/>
                <a:ea typeface="Calibri"/>
                <a:cs typeface="Calibri"/>
                <a:sym typeface="Calibri"/>
              </a:rPr>
              <a:t> N </a:t>
            </a:r>
            <a:r>
              <a:rPr lang="es-CO" sz="3200" dirty="0" err="1">
                <a:latin typeface="Calibri"/>
                <a:ea typeface="Calibri"/>
                <a:cs typeface="Calibri"/>
                <a:sym typeface="Calibri"/>
              </a:rPr>
              <a:t>employees</a:t>
            </a:r>
            <a:r>
              <a:rPr lang="es-CO" sz="3200" dirty="0">
                <a:latin typeface="Calibri"/>
                <a:ea typeface="Calibri"/>
                <a:cs typeface="Calibri"/>
                <a:sym typeface="Calibri"/>
              </a:rPr>
              <a:t>, </a:t>
            </a:r>
            <a:r>
              <a:rPr lang="es-CO" sz="3200" dirty="0" err="1">
                <a:latin typeface="Calibri"/>
                <a:ea typeface="Calibri"/>
                <a:cs typeface="Calibri"/>
                <a:sym typeface="Calibri"/>
              </a:rPr>
              <a:t>where</a:t>
            </a:r>
            <a:r>
              <a:rPr lang="es-CO" sz="3200" dirty="0">
                <a:latin typeface="Calibri"/>
                <a:ea typeface="Calibri"/>
                <a:cs typeface="Calibri"/>
                <a:sym typeface="Calibri"/>
              </a:rPr>
              <a:t> </a:t>
            </a:r>
            <a:r>
              <a:rPr lang="es-CO" sz="3200" dirty="0" err="1">
                <a:latin typeface="Calibri"/>
                <a:ea typeface="Calibri"/>
                <a:cs typeface="Calibri"/>
                <a:sym typeface="Calibri"/>
              </a:rPr>
              <a:t>salary</a:t>
            </a:r>
            <a:r>
              <a:rPr lang="es-CO" sz="3200" dirty="0">
                <a:latin typeface="Calibri"/>
                <a:ea typeface="Calibri"/>
                <a:cs typeface="Calibri"/>
                <a:sym typeface="Calibri"/>
              </a:rPr>
              <a:t> = (</a:t>
            </a:r>
            <a:r>
              <a:rPr lang="es-CO" sz="3200" dirty="0" err="1">
                <a:latin typeface="Calibri"/>
                <a:ea typeface="Calibri"/>
                <a:cs typeface="Calibri"/>
                <a:sym typeface="Calibri"/>
              </a:rPr>
              <a:t>salary</a:t>
            </a:r>
            <a:r>
              <a:rPr lang="es-CO" sz="3200" dirty="0">
                <a:latin typeface="Calibri"/>
                <a:ea typeface="Calibri"/>
                <a:cs typeface="Calibri"/>
                <a:sym typeface="Calibri"/>
              </a:rPr>
              <a:t> / 30) * </a:t>
            </a:r>
            <a:r>
              <a:rPr lang="es-CO" sz="3200" dirty="0" err="1">
                <a:latin typeface="Calibri"/>
                <a:ea typeface="Calibri"/>
                <a:cs typeface="Calibri"/>
                <a:sym typeface="Calibri"/>
              </a:rPr>
              <a:t>working_days</a:t>
            </a:r>
            <a:endParaRPr lang="es-CO" sz="1800" dirty="0"/>
          </a:p>
          <a:p>
            <a:pPr lvl="0">
              <a:buSzPts val="2200"/>
            </a:pPr>
            <a:endParaRPr lang="es-CO" sz="3200" dirty="0">
              <a:latin typeface="Calibri"/>
              <a:ea typeface="Calibri"/>
              <a:cs typeface="Calibri"/>
              <a:sym typeface="Calibri"/>
            </a:endParaRPr>
          </a:p>
          <a:p>
            <a:pPr lvl="0">
              <a:buSzPts val="2200"/>
            </a:pPr>
            <a:r>
              <a:rPr lang="es-CO" sz="3200" dirty="0">
                <a:solidFill>
                  <a:srgbClr val="D8D8D8"/>
                </a:solidFill>
                <a:latin typeface="Calibri"/>
                <a:ea typeface="Calibri"/>
                <a:cs typeface="Calibri"/>
                <a:sym typeface="Calibri"/>
              </a:rPr>
              <a:t>crear un programa en JAVA, que:</a:t>
            </a:r>
            <a:endParaRPr lang="es-CO" sz="1800" dirty="0"/>
          </a:p>
          <a:p>
            <a:pPr lvl="0">
              <a:buSzPts val="2200"/>
            </a:pPr>
            <a:endParaRPr lang="es-CO" sz="3200" dirty="0">
              <a:solidFill>
                <a:srgbClr val="D8D8D8"/>
              </a:solidFill>
              <a:latin typeface="Calibri"/>
              <a:ea typeface="Calibri"/>
              <a:cs typeface="Calibri"/>
              <a:sym typeface="Calibri"/>
            </a:endParaRPr>
          </a:p>
          <a:p>
            <a:pPr lvl="0">
              <a:buSzPts val="2200"/>
            </a:pPr>
            <a:endParaRPr lang="es-CO" sz="3200" dirty="0">
              <a:solidFill>
                <a:srgbClr val="D8D8D8"/>
              </a:solidFill>
              <a:latin typeface="Calibri"/>
              <a:ea typeface="Calibri"/>
              <a:cs typeface="Calibri"/>
              <a:sym typeface="Calibri"/>
            </a:endParaRPr>
          </a:p>
          <a:p>
            <a:pPr lvl="0">
              <a:buSzPts val="2200"/>
            </a:pPr>
            <a:r>
              <a:rPr lang="es-CO" sz="3200" dirty="0">
                <a:solidFill>
                  <a:srgbClr val="D8D8D8"/>
                </a:solidFill>
                <a:latin typeface="Calibri"/>
                <a:ea typeface="Calibri"/>
                <a:cs typeface="Calibri"/>
                <a:sym typeface="Calibri"/>
              </a:rPr>
              <a:t>Calcular el salario promedio, salario total y salario más alto de N empleados, donde salario = (sueldo / 30) * </a:t>
            </a:r>
            <a:r>
              <a:rPr lang="es-CO" sz="3200" dirty="0" err="1">
                <a:solidFill>
                  <a:srgbClr val="D8D8D8"/>
                </a:solidFill>
                <a:latin typeface="Calibri"/>
                <a:ea typeface="Calibri"/>
                <a:cs typeface="Calibri"/>
                <a:sym typeface="Calibri"/>
              </a:rPr>
              <a:t>dias_trabajados</a:t>
            </a:r>
            <a:endParaRPr lang="es-CO" sz="3200" dirty="0">
              <a:solidFill>
                <a:srgbClr val="D8D8D8"/>
              </a:solidFill>
              <a:latin typeface="Calibri"/>
              <a:ea typeface="Calibri"/>
              <a:cs typeface="Calibri"/>
              <a:sym typeface="Calibri"/>
            </a:endParaRPr>
          </a:p>
        </p:txBody>
      </p:sp>
    </p:spTree>
    <p:extLst>
      <p:ext uri="{BB962C8B-B14F-4D97-AF65-F5344CB8AC3E}">
        <p14:creationId xmlns:p14="http://schemas.microsoft.com/office/powerpoint/2010/main" val="2408599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2"/>
        <p:cNvGrpSpPr/>
        <p:nvPr/>
      </p:nvGrpSpPr>
      <p:grpSpPr>
        <a:xfrm>
          <a:off x="0" y="0"/>
          <a:ext cx="0" cy="0"/>
          <a:chOff x="0" y="0"/>
          <a:chExt cx="0" cy="0"/>
        </a:xfrm>
      </p:grpSpPr>
      <p:sp>
        <p:nvSpPr>
          <p:cNvPr id="1103" name="Google Shape;1103;p186"/>
          <p:cNvSpPr txBox="1"/>
          <p:nvPr/>
        </p:nvSpPr>
        <p:spPr>
          <a:xfrm>
            <a:off x="1614197" y="498801"/>
            <a:ext cx="6848669" cy="523220"/>
          </a:xfrm>
          <a:prstGeom prst="rect">
            <a:avLst/>
          </a:prstGeom>
          <a:noFill/>
          <a:ln>
            <a:noFill/>
          </a:ln>
        </p:spPr>
        <p:txBody>
          <a:bodyPr spcFirstLastPara="1" wrap="square" lIns="91425" tIns="45700" rIns="91425" bIns="45700" anchor="ctr" anchorCtr="0">
            <a:spAutoFit/>
          </a:bodyPr>
          <a:lstStyle/>
          <a:p>
            <a:pPr lvl="0">
              <a:buSzPts val="2800"/>
            </a:pPr>
            <a:r>
              <a:rPr lang="es-CO" sz="2800" b="1" i="0" u="none" strike="noStrike" cap="none" dirty="0">
                <a:solidFill>
                  <a:srgbClr val="0D5274"/>
                </a:solidFill>
                <a:latin typeface="Calibri"/>
                <a:ea typeface="Calibri"/>
                <a:cs typeface="Calibri"/>
                <a:sym typeface="Calibri"/>
              </a:rPr>
              <a:t>P2Txx</a:t>
            </a:r>
            <a:r>
              <a:rPr lang="es-CO" sz="2800" b="1" dirty="0">
                <a:solidFill>
                  <a:srgbClr val="0D5274"/>
                </a:solidFill>
                <a:latin typeface="Calibri"/>
                <a:ea typeface="Calibri"/>
                <a:cs typeface="Calibri"/>
                <a:sym typeface="Calibri"/>
              </a:rPr>
              <a:t>: Tour </a:t>
            </a:r>
            <a:r>
              <a:rPr lang="es-CO" sz="2800" b="1" dirty="0" err="1">
                <a:solidFill>
                  <a:srgbClr val="0D5274"/>
                </a:solidFill>
                <a:latin typeface="Calibri"/>
                <a:ea typeface="Calibri"/>
                <a:cs typeface="Calibri"/>
                <a:sym typeface="Calibri"/>
              </a:rPr>
              <a:t>of</a:t>
            </a:r>
            <a:r>
              <a:rPr lang="es-CO" sz="2800" b="1" dirty="0">
                <a:solidFill>
                  <a:srgbClr val="0D5274"/>
                </a:solidFill>
                <a:latin typeface="Calibri"/>
                <a:ea typeface="Calibri"/>
                <a:cs typeface="Calibri"/>
                <a:sym typeface="Calibri"/>
              </a:rPr>
              <a:t> a bus</a:t>
            </a:r>
            <a:endParaRPr sz="1400" b="0" i="0" u="none" strike="noStrike" cap="none" dirty="0">
              <a:solidFill>
                <a:srgbClr val="000000"/>
              </a:solidFill>
              <a:latin typeface="Arial"/>
              <a:ea typeface="Arial"/>
              <a:cs typeface="Arial"/>
              <a:sym typeface="Arial"/>
            </a:endParaRPr>
          </a:p>
        </p:txBody>
      </p:sp>
      <p:sp>
        <p:nvSpPr>
          <p:cNvPr id="1104" name="Google Shape;1104;p186"/>
          <p:cNvSpPr txBox="1"/>
          <p:nvPr/>
        </p:nvSpPr>
        <p:spPr>
          <a:xfrm>
            <a:off x="1314450" y="1320807"/>
            <a:ext cx="10877550" cy="5509160"/>
          </a:xfrm>
          <a:prstGeom prst="rect">
            <a:avLst/>
          </a:prstGeom>
          <a:solidFill>
            <a:schemeClr val="bg1"/>
          </a:solidFill>
          <a:ln>
            <a:noFill/>
          </a:ln>
        </p:spPr>
        <p:txBody>
          <a:bodyPr spcFirstLastPara="1" wrap="square" lIns="91425" tIns="45700" rIns="91425" bIns="45700" anchor="t" anchorCtr="0">
            <a:spAutoFit/>
          </a:bodyPr>
          <a:lstStyle/>
          <a:p>
            <a:pPr lvl="0">
              <a:buSzPts val="2200"/>
            </a:pPr>
            <a:r>
              <a:rPr lang="en-US" sz="2800" b="1" dirty="0">
                <a:latin typeface="Calibri" panose="020F0502020204030204" pitchFamily="34" charset="0"/>
                <a:ea typeface="Calibri"/>
                <a:cs typeface="Calibri" panose="020F0502020204030204" pitchFamily="34" charset="0"/>
                <a:sym typeface="Calibri"/>
              </a:rPr>
              <a:t>create a JAVA software that: </a:t>
            </a:r>
            <a:r>
              <a:rPr lang="es-CO" sz="2800" b="1" dirty="0">
                <a:latin typeface="Calibri" panose="020F0502020204030204" pitchFamily="34" charset="0"/>
                <a:ea typeface="Calibri"/>
                <a:cs typeface="Calibri" panose="020F0502020204030204" pitchFamily="34" charset="0"/>
                <a:sym typeface="Calibri"/>
              </a:rPr>
              <a:t> </a:t>
            </a:r>
            <a:endParaRPr lang="es-CO" sz="1600" dirty="0">
              <a:latin typeface="Calibri" panose="020F0502020204030204" pitchFamily="34" charset="0"/>
              <a:cs typeface="Calibri" panose="020F0502020204030204" pitchFamily="34" charset="0"/>
            </a:endParaRPr>
          </a:p>
          <a:p>
            <a:pPr lvl="0">
              <a:buSzPts val="1400"/>
            </a:pPr>
            <a:endParaRPr lang="es-CO" sz="1600" dirty="0">
              <a:latin typeface="Calibri" panose="020F0502020204030204" pitchFamily="34" charset="0"/>
              <a:cs typeface="Calibri" panose="020F0502020204030204" pitchFamily="34" charset="0"/>
            </a:endParaRPr>
          </a:p>
          <a:p>
            <a:pPr lvl="0">
              <a:buSzPts val="2200"/>
            </a:pPr>
            <a:r>
              <a:rPr lang="es-CO" sz="2800" dirty="0" err="1">
                <a:latin typeface="Calibri" panose="020F0502020204030204" pitchFamily="34" charset="0"/>
                <a:ea typeface="Calibri"/>
                <a:cs typeface="Calibri" panose="020F0502020204030204" pitchFamily="34" charset="0"/>
                <a:sym typeface="Calibri"/>
              </a:rPr>
              <a:t>simulates</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the</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route</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of</a:t>
            </a:r>
            <a:r>
              <a:rPr lang="es-CO" sz="2800" dirty="0">
                <a:latin typeface="Calibri" panose="020F0502020204030204" pitchFamily="34" charset="0"/>
                <a:ea typeface="Calibri"/>
                <a:cs typeface="Calibri" panose="020F0502020204030204" pitchFamily="34" charset="0"/>
                <a:sym typeface="Calibri"/>
              </a:rPr>
              <a:t> a bus, at </a:t>
            </a:r>
            <a:r>
              <a:rPr lang="es-CO" sz="2800" dirty="0" err="1">
                <a:latin typeface="Calibri" panose="020F0502020204030204" pitchFamily="34" charset="0"/>
                <a:ea typeface="Calibri"/>
                <a:cs typeface="Calibri" panose="020F0502020204030204" pitchFamily="34" charset="0"/>
                <a:sym typeface="Calibri"/>
              </a:rPr>
              <a:t>each</a:t>
            </a:r>
            <a:r>
              <a:rPr lang="es-CO" sz="2800" dirty="0">
                <a:latin typeface="Calibri" panose="020F0502020204030204" pitchFamily="34" charset="0"/>
                <a:ea typeface="Calibri"/>
                <a:cs typeface="Calibri" panose="020F0502020204030204" pitchFamily="34" charset="0"/>
                <a:sym typeface="Calibri"/>
              </a:rPr>
              <a:t> stop </a:t>
            </a:r>
            <a:r>
              <a:rPr lang="es-CO" sz="2800" dirty="0" err="1">
                <a:latin typeface="Calibri" panose="020F0502020204030204" pitchFamily="34" charset="0"/>
                <a:ea typeface="Calibri"/>
                <a:cs typeface="Calibri" panose="020F0502020204030204" pitchFamily="34" charset="0"/>
                <a:sym typeface="Calibri"/>
              </a:rPr>
              <a:t>many</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passengers</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get</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on</a:t>
            </a:r>
            <a:r>
              <a:rPr lang="es-CO" sz="2800" dirty="0">
                <a:latin typeface="Calibri" panose="020F0502020204030204" pitchFamily="34" charset="0"/>
                <a:ea typeface="Calibri"/>
                <a:cs typeface="Calibri" panose="020F0502020204030204" pitchFamily="34" charset="0"/>
                <a:sym typeface="Calibri"/>
              </a:rPr>
              <a:t> and off, determine </a:t>
            </a:r>
            <a:r>
              <a:rPr lang="es-CO" sz="2800" dirty="0" err="1">
                <a:latin typeface="Calibri" panose="020F0502020204030204" pitchFamily="34" charset="0"/>
                <a:ea typeface="Calibri"/>
                <a:cs typeface="Calibri" panose="020F0502020204030204" pitchFamily="34" charset="0"/>
                <a:sym typeface="Calibri"/>
              </a:rPr>
              <a:t>how</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many</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passengers</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were</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transported</a:t>
            </a:r>
            <a:r>
              <a:rPr lang="es-CO" sz="2800" dirty="0">
                <a:latin typeface="Calibri" panose="020F0502020204030204" pitchFamily="34" charset="0"/>
                <a:ea typeface="Calibri"/>
                <a:cs typeface="Calibri" panose="020F0502020204030204" pitchFamily="34" charset="0"/>
                <a:sym typeface="Calibri"/>
              </a:rPr>
              <a:t> and </a:t>
            </a:r>
            <a:r>
              <a:rPr lang="es-CO" sz="2800" dirty="0" err="1">
                <a:latin typeface="Calibri" panose="020F0502020204030204" pitchFamily="34" charset="0"/>
                <a:ea typeface="Calibri"/>
                <a:cs typeface="Calibri" panose="020F0502020204030204" pitchFamily="34" charset="0"/>
                <a:sym typeface="Calibri"/>
              </a:rPr>
              <a:t>how</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much</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money</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was</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obtained</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if</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each</a:t>
            </a:r>
            <a:r>
              <a:rPr lang="es-CO" sz="2800" dirty="0">
                <a:latin typeface="Calibri" panose="020F0502020204030204" pitchFamily="34" charset="0"/>
                <a:ea typeface="Calibri"/>
                <a:cs typeface="Calibri" panose="020F0502020204030204" pitchFamily="34" charset="0"/>
                <a:sym typeface="Calibri"/>
              </a:rPr>
              <a:t> ticket </a:t>
            </a:r>
            <a:r>
              <a:rPr lang="es-CO" sz="2800" dirty="0" err="1">
                <a:latin typeface="Calibri" panose="020F0502020204030204" pitchFamily="34" charset="0"/>
                <a:ea typeface="Calibri"/>
                <a:cs typeface="Calibri" panose="020F0502020204030204" pitchFamily="34" charset="0"/>
                <a:sym typeface="Calibri"/>
              </a:rPr>
              <a:t>is</a:t>
            </a:r>
            <a:r>
              <a:rPr lang="es-CO" sz="2800" dirty="0">
                <a:latin typeface="Calibri" panose="020F0502020204030204" pitchFamily="34" charset="0"/>
                <a:ea typeface="Calibri"/>
                <a:cs typeface="Calibri" panose="020F0502020204030204" pitchFamily="34" charset="0"/>
                <a:sym typeface="Calibri"/>
              </a:rPr>
              <a:t> </a:t>
            </a:r>
            <a:r>
              <a:rPr lang="es-CO" sz="2800" dirty="0" err="1">
                <a:latin typeface="Calibri" panose="020F0502020204030204" pitchFamily="34" charset="0"/>
                <a:ea typeface="Calibri"/>
                <a:cs typeface="Calibri" panose="020F0502020204030204" pitchFamily="34" charset="0"/>
                <a:sym typeface="Calibri"/>
              </a:rPr>
              <a:t>worth</a:t>
            </a:r>
            <a:r>
              <a:rPr lang="es-CO" sz="2800" dirty="0">
                <a:latin typeface="Calibri" panose="020F0502020204030204" pitchFamily="34" charset="0"/>
                <a:ea typeface="Calibri"/>
                <a:cs typeface="Calibri" panose="020F0502020204030204" pitchFamily="34" charset="0"/>
                <a:sym typeface="Calibri"/>
              </a:rPr>
              <a:t> $ 150</a:t>
            </a:r>
          </a:p>
          <a:p>
            <a:pPr lvl="0">
              <a:buSzPts val="2200"/>
            </a:pPr>
            <a:endParaRPr lang="es-CO" sz="28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endParaRPr lang="es-CO" sz="28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r>
              <a:rPr lang="es-CO" sz="2800" dirty="0">
                <a:solidFill>
                  <a:srgbClr val="D8D8D8"/>
                </a:solidFill>
                <a:latin typeface="Calibri" panose="020F0502020204030204" pitchFamily="34" charset="0"/>
                <a:ea typeface="Calibri"/>
                <a:cs typeface="Calibri" panose="020F0502020204030204" pitchFamily="34" charset="0"/>
                <a:sym typeface="Calibri"/>
              </a:rPr>
              <a:t>crear un programa en JAVA, que:</a:t>
            </a:r>
            <a:endParaRPr lang="es-CO" sz="1600" dirty="0">
              <a:latin typeface="Calibri" panose="020F0502020204030204" pitchFamily="34" charset="0"/>
              <a:cs typeface="Calibri" panose="020F0502020204030204" pitchFamily="34" charset="0"/>
            </a:endParaRPr>
          </a:p>
          <a:p>
            <a:pPr lvl="0">
              <a:buSzPts val="2200"/>
            </a:pPr>
            <a:endParaRPr lang="es-CO" sz="28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endParaRPr lang="es-CO" sz="28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r>
              <a:rPr lang="es-CO" sz="2800" dirty="0">
                <a:solidFill>
                  <a:srgbClr val="D8D8D8"/>
                </a:solidFill>
                <a:latin typeface="Calibri" panose="020F0502020204030204" pitchFamily="34" charset="0"/>
                <a:ea typeface="Calibri"/>
                <a:cs typeface="Calibri" panose="020F0502020204030204" pitchFamily="34" charset="0"/>
                <a:sym typeface="Calibri"/>
              </a:rPr>
              <a:t>simule la ruta de un autobús, en cada parada entran y salen muchos pasajeros, determine cuántos pasajeros fueron transportados y cuánto dinero se obtuvo si cada boleto vale $ 150</a:t>
            </a:r>
          </a:p>
        </p:txBody>
      </p:sp>
    </p:spTree>
    <p:extLst>
      <p:ext uri="{BB962C8B-B14F-4D97-AF65-F5344CB8AC3E}">
        <p14:creationId xmlns:p14="http://schemas.microsoft.com/office/powerpoint/2010/main" val="36324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
        <p:cNvGrpSpPr/>
        <p:nvPr/>
      </p:nvGrpSpPr>
      <p:grpSpPr>
        <a:xfrm>
          <a:off x="0" y="0"/>
          <a:ext cx="0" cy="0"/>
          <a:chOff x="0" y="0"/>
          <a:chExt cx="0" cy="0"/>
        </a:xfrm>
      </p:grpSpPr>
      <p:sp>
        <p:nvSpPr>
          <p:cNvPr id="3" name="Google Shape;444;p102">
            <a:extLst>
              <a:ext uri="{FF2B5EF4-FFF2-40B4-BE49-F238E27FC236}">
                <a16:creationId xmlns:a16="http://schemas.microsoft.com/office/drawing/2014/main" id="{AFF5A79B-3E53-4828-A6AB-AD7CC5C2767C}"/>
              </a:ext>
            </a:extLst>
          </p:cNvPr>
          <p:cNvSpPr txBox="1"/>
          <p:nvPr/>
        </p:nvSpPr>
        <p:spPr>
          <a:xfrm>
            <a:off x="1466850" y="851545"/>
            <a:ext cx="10515599"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800" b="1" i="0" u="none" strike="noStrike" cap="none" dirty="0" err="1">
                <a:solidFill>
                  <a:srgbClr val="000000"/>
                </a:solidFill>
                <a:latin typeface="Arial"/>
                <a:ea typeface="Arial"/>
                <a:cs typeface="Arial"/>
                <a:sym typeface="Arial"/>
              </a:rPr>
              <a:t>Cycles</a:t>
            </a:r>
            <a:r>
              <a:rPr lang="es-CO" sz="4800" b="1" i="0" u="none" strike="noStrike" cap="none" dirty="0">
                <a:solidFill>
                  <a:srgbClr val="000000"/>
                </a:solidFill>
                <a:latin typeface="Arial"/>
                <a:ea typeface="Arial"/>
                <a:cs typeface="Arial"/>
                <a:sym typeface="Arial"/>
              </a:rPr>
              <a:t> “WHILE”</a:t>
            </a:r>
          </a:p>
          <a:p>
            <a:pPr marL="0" marR="0" lvl="0" indent="0" algn="ctr" rtl="0">
              <a:lnSpc>
                <a:spcPct val="100000"/>
              </a:lnSpc>
              <a:spcBef>
                <a:spcPts val="0"/>
              </a:spcBef>
              <a:spcAft>
                <a:spcPts val="0"/>
              </a:spcAft>
              <a:buNone/>
            </a:pPr>
            <a:r>
              <a:rPr lang="es-CO" sz="4800" b="1" dirty="0"/>
              <a:t>“</a:t>
            </a:r>
            <a:r>
              <a:rPr lang="es-CO" sz="4800" i="1" dirty="0"/>
              <a:t>Hacer lo mismo mientras se pueda</a:t>
            </a:r>
            <a:r>
              <a:rPr lang="es-CO" sz="4800" b="1" dirty="0"/>
              <a:t>”</a:t>
            </a:r>
            <a:endParaRPr sz="1400" b="0" i="0" u="none" strike="noStrike" cap="none" dirty="0">
              <a:solidFill>
                <a:srgbClr val="000000"/>
              </a:solidFill>
              <a:latin typeface="Arial"/>
              <a:ea typeface="Arial"/>
              <a:cs typeface="Arial"/>
              <a:sym typeface="Arial"/>
            </a:endParaRPr>
          </a:p>
        </p:txBody>
      </p:sp>
      <p:pic>
        <p:nvPicPr>
          <p:cNvPr id="1026" name="Picture 2" descr="Irán, subcampeón de las 8ª Competiciones Asiáticas de Atletismo en ...">
            <a:extLst>
              <a:ext uri="{FF2B5EF4-FFF2-40B4-BE49-F238E27FC236}">
                <a16:creationId xmlns:a16="http://schemas.microsoft.com/office/drawing/2014/main" id="{CCB0F78D-C0FB-480A-8566-D7ECBC2FD09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00" b="96366" l="2656" r="97188">
                        <a14:foregroundMark x1="14063" y1="72180" x2="9844" y2="74561"/>
                        <a14:foregroundMark x1="9844" y1="74561" x2="15313" y2="81579"/>
                        <a14:foregroundMark x1="15313" y1="81579" x2="39453" y2="93860"/>
                        <a14:foregroundMark x1="39453" y1="93860" x2="61484" y2="91103"/>
                        <a14:foregroundMark x1="61484" y1="91103" x2="77500" y2="91103"/>
                        <a14:foregroundMark x1="77500" y1="91103" x2="83281" y2="90977"/>
                        <a14:foregroundMark x1="83281" y1="90977" x2="87969" y2="90977"/>
                        <a14:foregroundMark x1="87969" y1="90977" x2="95703" y2="90727"/>
                        <a14:foregroundMark x1="95703" y1="90727" x2="94922" y2="74812"/>
                        <a14:foregroundMark x1="94922" y1="74812" x2="90313" y2="77068"/>
                        <a14:foregroundMark x1="90313" y1="77068" x2="90156" y2="76942"/>
                        <a14:foregroundMark x1="97188" y1="73183" x2="94766" y2="89599"/>
                        <a14:foregroundMark x1="98125" y1="88722" x2="95703" y2="96115"/>
                        <a14:foregroundMark x1="95703" y1="96115" x2="95547" y2="96366"/>
                        <a14:foregroundMark x1="8594" y1="74311" x2="5078" y2="79574"/>
                        <a14:foregroundMark x1="5078" y1="79574" x2="2656" y2="80827"/>
                        <a14:foregroundMark x1="52630" y1="43453" x2="56016" y2="72807"/>
                        <a14:foregroundMark x1="56016" y1="72807" x2="56016" y2="72807"/>
                        <a14:backgroundMark x1="5469" y1="50501" x2="48672" y2="12030"/>
                        <a14:backgroundMark x1="97031" y1="56642" x2="87266" y2="43484"/>
                        <a14:backgroundMark x1="87266" y1="43484" x2="66641" y2="32331"/>
                        <a14:backgroundMark x1="66641" y1="32331" x2="41563" y2="32206"/>
                        <a14:backgroundMark x1="41563" y1="32206" x2="23828" y2="43860"/>
                        <a14:backgroundMark x1="23828" y1="43860" x2="17344" y2="52757"/>
                        <a14:backgroundMark x1="17344" y1="52757" x2="12500" y2="56140"/>
                        <a14:backgroundMark x1="12500" y1="56140" x2="7266" y2="56892"/>
                        <a14:backgroundMark x1="7266" y1="56892" x2="4688" y2="33333"/>
                        <a14:backgroundMark x1="4688" y1="33333" x2="15625" y2="25940"/>
                        <a14:backgroundMark x1="15625" y1="25940" x2="79063" y2="8772"/>
                        <a14:backgroundMark x1="79063" y1="8772" x2="84375" y2="14662"/>
                        <a14:backgroundMark x1="84375" y1="14662" x2="96328" y2="51378"/>
                        <a14:backgroundMark x1="96328" y1="51378" x2="96328" y2="59649"/>
                        <a14:backgroundMark x1="96328" y1="59649" x2="93672" y2="53634"/>
                        <a14:backgroundMark x1="93672" y1="53634" x2="96094" y2="26942"/>
                        <a14:backgroundMark x1="61406" y1="63283" x2="59297" y2="56516"/>
                        <a14:backgroundMark x1="59297" y1="56516" x2="58906" y2="48997"/>
                        <a14:backgroundMark x1="58906" y1="48997" x2="59844" y2="40602"/>
                        <a14:backgroundMark x1="59844" y1="40602" x2="62500" y2="33960"/>
                        <a14:backgroundMark x1="44219" y1="60276" x2="46875" y2="54386"/>
                        <a14:backgroundMark x1="46875" y1="54386" x2="47813" y2="39098"/>
                        <a14:backgroundMark x1="51719" y1="41353" x2="55313" y2="42105"/>
                      </a14:backgroundRemoval>
                    </a14:imgEffect>
                  </a14:imgLayer>
                </a14:imgProps>
              </a:ext>
              <a:ext uri="{28A0092B-C50C-407E-A947-70E740481C1C}">
                <a14:useLocalDpi xmlns:a14="http://schemas.microsoft.com/office/drawing/2010/main" val="0"/>
              </a:ext>
            </a:extLst>
          </a:blip>
          <a:srcRect t="41537"/>
          <a:stretch/>
        </p:blipFill>
        <p:spPr bwMode="auto">
          <a:xfrm>
            <a:off x="1192213" y="3125336"/>
            <a:ext cx="10999787" cy="400942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29BFC15A-C7E5-4F10-A0AC-8A906A502F59}"/>
              </a:ext>
            </a:extLst>
          </p:cNvPr>
          <p:cNvPicPr>
            <a:picLocks noChangeAspect="1"/>
          </p:cNvPicPr>
          <p:nvPr/>
        </p:nvPicPr>
        <p:blipFill>
          <a:blip r:embed="rId6"/>
          <a:stretch>
            <a:fillRect/>
          </a:stretch>
        </p:blipFill>
        <p:spPr>
          <a:xfrm>
            <a:off x="992062" y="5591780"/>
            <a:ext cx="4066384" cy="1652159"/>
          </a:xfrm>
          <a:prstGeom prst="rect">
            <a:avLst/>
          </a:prstGeom>
        </p:spPr>
      </p:pic>
      <p:pic>
        <p:nvPicPr>
          <p:cNvPr id="1028" name="Picture 4" descr="Una Ilustración Dibujos Animados Atleta Pista Campo Hombre ...">
            <a:extLst>
              <a:ext uri="{FF2B5EF4-FFF2-40B4-BE49-F238E27FC236}">
                <a16:creationId xmlns:a16="http://schemas.microsoft.com/office/drawing/2014/main" id="{761B5530-0761-4710-B48C-B709730D6F3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1882" l="7333" r="89918">
                        <a14:foregroundMark x1="34922" y1="23471" x2="40697" y2="40706"/>
                        <a14:foregroundMark x1="40697" y1="40706" x2="43630" y2="42000"/>
                        <a14:foregroundMark x1="60312" y1="22294" x2="54170" y2="66471"/>
                        <a14:foregroundMark x1="41430" y1="91765" x2="28689" y2="91941"/>
                        <a14:foregroundMark x1="7333" y1="66882" x2="17232" y2="66882"/>
                        <a14:foregroundMark x1="33089" y1="24059" x2="35839" y2="22882"/>
                      </a14:backgroundRemoval>
                    </a14:imgEffect>
                  </a14:imgLayer>
                </a14:imgProps>
              </a:ext>
              <a:ext uri="{28A0092B-C50C-407E-A947-70E740481C1C}">
                <a14:useLocalDpi xmlns:a14="http://schemas.microsoft.com/office/drawing/2010/main" val="0"/>
              </a:ext>
            </a:extLst>
          </a:blip>
          <a:srcRect/>
          <a:stretch>
            <a:fillRect/>
          </a:stretch>
        </p:blipFill>
        <p:spPr bwMode="auto">
          <a:xfrm>
            <a:off x="8142210" y="4395796"/>
            <a:ext cx="1297491" cy="202206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C5ACBCFD-7095-49FE-8E85-D38034F3918D}"/>
              </a:ext>
            </a:extLst>
          </p:cNvPr>
          <p:cNvPicPr>
            <a:picLocks noChangeAspect="1"/>
          </p:cNvPicPr>
          <p:nvPr/>
        </p:nvPicPr>
        <p:blipFill>
          <a:blip r:embed="rId9"/>
          <a:stretch>
            <a:fillRect/>
          </a:stretch>
        </p:blipFill>
        <p:spPr>
          <a:xfrm>
            <a:off x="8632593" y="2904420"/>
            <a:ext cx="2346682" cy="3459051"/>
          </a:xfrm>
          <a:prstGeom prst="rect">
            <a:avLst/>
          </a:prstGeom>
        </p:spPr>
      </p:pic>
    </p:spTree>
    <p:extLst>
      <p:ext uri="{BB962C8B-B14F-4D97-AF65-F5344CB8AC3E}">
        <p14:creationId xmlns:p14="http://schemas.microsoft.com/office/powerpoint/2010/main" val="1096170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13"/>
          <p:cNvSpPr txBox="1"/>
          <p:nvPr/>
        </p:nvSpPr>
        <p:spPr>
          <a:xfrm>
            <a:off x="1614197" y="475862"/>
            <a:ext cx="7297791" cy="523180"/>
          </a:xfrm>
          <a:prstGeom prst="rect">
            <a:avLst/>
          </a:prstGeom>
          <a:noFill/>
          <a:ln>
            <a:noFill/>
          </a:ln>
        </p:spPr>
        <p:txBody>
          <a:bodyPr spcFirstLastPara="1" wrap="square" lIns="91425" tIns="45700" rIns="91425" bIns="45700" anchor="t" anchorCtr="0">
            <a:spAutoFit/>
          </a:bodyPr>
          <a:lstStyle/>
          <a:p>
            <a:pPr lvl="0">
              <a:buSzPts val="2800"/>
            </a:pPr>
            <a:r>
              <a:rPr lang="es-CO" sz="2800" b="1" dirty="0" err="1">
                <a:solidFill>
                  <a:srgbClr val="FFFFFF"/>
                </a:solidFill>
                <a:latin typeface="Calibri"/>
                <a:ea typeface="Calibri"/>
                <a:cs typeface="Calibri"/>
                <a:sym typeface="Calibri"/>
              </a:rPr>
              <a:t>Syntax</a:t>
            </a:r>
            <a:endParaRPr sz="3200" b="1" i="0" u="none" strike="noStrike" cap="none" dirty="0">
              <a:solidFill>
                <a:srgbClr val="FFFFFF"/>
              </a:solidFill>
              <a:latin typeface="Calibri"/>
              <a:ea typeface="Calibri"/>
              <a:cs typeface="Calibri"/>
              <a:sym typeface="Calibri"/>
            </a:endParaRPr>
          </a:p>
        </p:txBody>
      </p:sp>
      <p:sp>
        <p:nvSpPr>
          <p:cNvPr id="3" name="Rectángulo 2">
            <a:extLst>
              <a:ext uri="{FF2B5EF4-FFF2-40B4-BE49-F238E27FC236}">
                <a16:creationId xmlns:a16="http://schemas.microsoft.com/office/drawing/2014/main" id="{51BB6F59-4704-4914-BA9F-5DD11D61E5D5}"/>
              </a:ext>
            </a:extLst>
          </p:cNvPr>
          <p:cNvSpPr/>
          <p:nvPr/>
        </p:nvSpPr>
        <p:spPr>
          <a:xfrm>
            <a:off x="1312334" y="1292481"/>
            <a:ext cx="10879666" cy="923330"/>
          </a:xfrm>
          <a:prstGeom prst="rect">
            <a:avLst/>
          </a:prstGeom>
        </p:spPr>
        <p:txBody>
          <a:bodyPr wrap="square">
            <a:spAutoFit/>
          </a:bodyPr>
          <a:lstStyle/>
          <a:p>
            <a:r>
              <a:rPr lang="es-ES" sz="1800" dirty="0"/>
              <a:t>El bucle </a:t>
            </a:r>
            <a:r>
              <a:rPr lang="es-ES" sz="1800" b="1" dirty="0">
                <a:effectLst>
                  <a:outerShdw blurRad="38100" dist="38100" dir="2700000" algn="tl">
                    <a:srgbClr val="000000">
                      <a:alpha val="43137"/>
                    </a:srgbClr>
                  </a:outerShdw>
                </a:effectLst>
              </a:rPr>
              <a:t>WHILE</a:t>
            </a:r>
            <a:r>
              <a:rPr lang="es-ES" sz="1800" dirty="0"/>
              <a:t> presenta ciertas similitudes y ciertas diferencias con el bucle </a:t>
            </a:r>
            <a:r>
              <a:rPr lang="es-ES" sz="1800" b="1" dirty="0">
                <a:effectLst>
                  <a:outerShdw blurRad="38100" dist="38100" dir="2700000" algn="tl">
                    <a:srgbClr val="000000">
                      <a:alpha val="43137"/>
                    </a:srgbClr>
                  </a:outerShdw>
                </a:effectLst>
              </a:rPr>
              <a:t>FOR</a:t>
            </a:r>
            <a:r>
              <a:rPr lang="es-ES" sz="1800" dirty="0"/>
              <a:t>. La repetición en este caso se produce no un número predeterminado de veces, sino mientras se cumpla una condición. Conceptualmente el esquema más habitual es el siguiente:</a:t>
            </a:r>
            <a:endParaRPr lang="es-CO" sz="1800" dirty="0"/>
          </a:p>
        </p:txBody>
      </p:sp>
      <p:pic>
        <p:nvPicPr>
          <p:cNvPr id="3074" name="Picture 2" descr="bucle while">
            <a:extLst>
              <a:ext uri="{FF2B5EF4-FFF2-40B4-BE49-F238E27FC236}">
                <a16:creationId xmlns:a16="http://schemas.microsoft.com/office/drawing/2014/main" id="{6DB22EAA-6468-4A0E-9B4D-FD9C76636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188" y="2083662"/>
            <a:ext cx="38100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017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13"/>
          <p:cNvSpPr txBox="1"/>
          <p:nvPr/>
        </p:nvSpPr>
        <p:spPr>
          <a:xfrm>
            <a:off x="1614197" y="475862"/>
            <a:ext cx="7297791" cy="523180"/>
          </a:xfrm>
          <a:prstGeom prst="rect">
            <a:avLst/>
          </a:prstGeom>
          <a:noFill/>
          <a:ln>
            <a:noFill/>
          </a:ln>
        </p:spPr>
        <p:txBody>
          <a:bodyPr spcFirstLastPara="1" wrap="square" lIns="91425" tIns="45700" rIns="91425" bIns="45700" anchor="t" anchorCtr="0">
            <a:spAutoFit/>
          </a:bodyPr>
          <a:lstStyle/>
          <a:p>
            <a:pPr lvl="0">
              <a:buSzPts val="2800"/>
            </a:pPr>
            <a:r>
              <a:rPr lang="es-CO" sz="2800" b="1" dirty="0" err="1">
                <a:solidFill>
                  <a:srgbClr val="FFFFFF"/>
                </a:solidFill>
                <a:latin typeface="Calibri"/>
                <a:ea typeface="Calibri"/>
                <a:cs typeface="Calibri"/>
                <a:sym typeface="Calibri"/>
              </a:rPr>
              <a:t>Syntax</a:t>
            </a:r>
            <a:endParaRPr sz="3200" b="1" i="0" u="none" strike="noStrike" cap="none" dirty="0">
              <a:solidFill>
                <a:srgbClr val="FFFFFF"/>
              </a:solidFill>
              <a:latin typeface="Calibri"/>
              <a:ea typeface="Calibri"/>
              <a:cs typeface="Calibri"/>
              <a:sym typeface="Calibri"/>
            </a:endParaRPr>
          </a:p>
        </p:txBody>
      </p:sp>
      <p:sp>
        <p:nvSpPr>
          <p:cNvPr id="3" name="Rectángulo 2">
            <a:extLst>
              <a:ext uri="{FF2B5EF4-FFF2-40B4-BE49-F238E27FC236}">
                <a16:creationId xmlns:a16="http://schemas.microsoft.com/office/drawing/2014/main" id="{51BB6F59-4704-4914-BA9F-5DD11D61E5D5}"/>
              </a:ext>
            </a:extLst>
          </p:cNvPr>
          <p:cNvSpPr/>
          <p:nvPr/>
        </p:nvSpPr>
        <p:spPr>
          <a:xfrm>
            <a:off x="1312334" y="1292481"/>
            <a:ext cx="10879666" cy="369332"/>
          </a:xfrm>
          <a:prstGeom prst="rect">
            <a:avLst/>
          </a:prstGeom>
        </p:spPr>
        <p:txBody>
          <a:bodyPr wrap="square">
            <a:spAutoFit/>
          </a:bodyPr>
          <a:lstStyle/>
          <a:p>
            <a:r>
              <a:rPr lang="es-ES" sz="1800" dirty="0"/>
              <a:t>La sintaxis de un ciclo WHILE es simple en lenguaje JAVA.:</a:t>
            </a:r>
            <a:endParaRPr lang="es-CO" sz="1800" dirty="0"/>
          </a:p>
        </p:txBody>
      </p:sp>
      <p:sp>
        <p:nvSpPr>
          <p:cNvPr id="6" name="Rectángulo 5">
            <a:extLst>
              <a:ext uri="{FF2B5EF4-FFF2-40B4-BE49-F238E27FC236}">
                <a16:creationId xmlns:a16="http://schemas.microsoft.com/office/drawing/2014/main" id="{4EF258DC-F5BA-4A14-8370-91CF6A877571}"/>
              </a:ext>
            </a:extLst>
          </p:cNvPr>
          <p:cNvSpPr/>
          <p:nvPr/>
        </p:nvSpPr>
        <p:spPr>
          <a:xfrm>
            <a:off x="1255713" y="5182465"/>
            <a:ext cx="8689476" cy="1384995"/>
          </a:xfrm>
          <a:prstGeom prst="rect">
            <a:avLst/>
          </a:prstGeom>
        </p:spPr>
        <p:txBody>
          <a:bodyPr wrap="square">
            <a:spAutoFit/>
          </a:bodyPr>
          <a:lstStyle/>
          <a:p>
            <a:pPr marL="285750" indent="-285750">
              <a:buFont typeface="Arial" panose="020B0604020202020204" pitchFamily="34" charset="0"/>
              <a:buChar char="•"/>
            </a:pPr>
            <a:r>
              <a:rPr lang="es-CO" b="1" dirty="0"/>
              <a:t>Línea 1:</a:t>
            </a:r>
            <a:r>
              <a:rPr lang="es-CO" dirty="0"/>
              <a:t> </a:t>
            </a:r>
            <a:r>
              <a:rPr lang="es-ES" dirty="0"/>
              <a:t>definimos la condición con la cual se dará inicio al ciclo y con la que se validara en cada repetición (interacción).</a:t>
            </a:r>
          </a:p>
          <a:p>
            <a:pPr marL="285750" indent="-285750">
              <a:buFont typeface="Arial" panose="020B0604020202020204" pitchFamily="34" charset="0"/>
              <a:buChar char="•"/>
            </a:pPr>
            <a:r>
              <a:rPr lang="es-ES" b="1" dirty="0"/>
              <a:t>Línea 2: </a:t>
            </a:r>
            <a:r>
              <a:rPr lang="es-ES" dirty="0"/>
              <a:t>“{“ con la cual damos por iniciado el ciclo.</a:t>
            </a:r>
          </a:p>
          <a:p>
            <a:pPr marL="285750" indent="-285750">
              <a:buFont typeface="Arial" panose="020B0604020202020204" pitchFamily="34" charset="0"/>
              <a:buChar char="•"/>
            </a:pPr>
            <a:r>
              <a:rPr lang="es-ES" b="1" dirty="0"/>
              <a:t>Línea 3 a 6: </a:t>
            </a:r>
            <a:r>
              <a:rPr lang="es-ES" dirty="0"/>
              <a:t> En estas líneas es donde estarán todo el código fuente que queramos llevar a cabo de manera iterativa durante la ejecución del ciclo</a:t>
            </a:r>
          </a:p>
          <a:p>
            <a:pPr marL="285750" indent="-285750">
              <a:buFont typeface="Arial" panose="020B0604020202020204" pitchFamily="34" charset="0"/>
              <a:buChar char="•"/>
            </a:pPr>
            <a:r>
              <a:rPr lang="es-ES" b="1" dirty="0"/>
              <a:t>Línea 8: </a:t>
            </a:r>
            <a:r>
              <a:rPr lang="es-ES" dirty="0"/>
              <a:t>“}” con la cual damos por cerrado el ciclo.</a:t>
            </a:r>
            <a:endParaRPr lang="es-CO" dirty="0"/>
          </a:p>
        </p:txBody>
      </p:sp>
      <p:sp>
        <p:nvSpPr>
          <p:cNvPr id="7" name="CuadroTexto 6">
            <a:extLst>
              <a:ext uri="{FF2B5EF4-FFF2-40B4-BE49-F238E27FC236}">
                <a16:creationId xmlns:a16="http://schemas.microsoft.com/office/drawing/2014/main" id="{E65DE415-C9A5-4EFD-9302-A1A9EC86C7D5}"/>
              </a:ext>
            </a:extLst>
          </p:cNvPr>
          <p:cNvSpPr txBox="1"/>
          <p:nvPr/>
        </p:nvSpPr>
        <p:spPr>
          <a:xfrm>
            <a:off x="1702861" y="2622220"/>
            <a:ext cx="338136" cy="2185214"/>
          </a:xfrm>
          <a:prstGeom prst="rect">
            <a:avLst/>
          </a:prstGeom>
          <a:noFill/>
        </p:spPr>
        <p:txBody>
          <a:bodyPr wrap="square" rtlCol="0">
            <a:spAutoFit/>
          </a:bodyPr>
          <a:lstStyle/>
          <a:p>
            <a:r>
              <a:rPr lang="es-CO" sz="1700" dirty="0"/>
              <a:t>1</a:t>
            </a:r>
          </a:p>
          <a:p>
            <a:r>
              <a:rPr lang="es-CO" sz="1700" dirty="0"/>
              <a:t>2</a:t>
            </a:r>
          </a:p>
          <a:p>
            <a:r>
              <a:rPr lang="es-CO" sz="1700" dirty="0"/>
              <a:t>3</a:t>
            </a:r>
          </a:p>
          <a:p>
            <a:r>
              <a:rPr lang="es-CO" sz="1700" dirty="0"/>
              <a:t>4</a:t>
            </a:r>
          </a:p>
          <a:p>
            <a:r>
              <a:rPr lang="es-CO" sz="1700" dirty="0"/>
              <a:t>5</a:t>
            </a:r>
          </a:p>
          <a:p>
            <a:r>
              <a:rPr lang="es-CO" sz="1700" dirty="0"/>
              <a:t>6</a:t>
            </a:r>
          </a:p>
          <a:p>
            <a:r>
              <a:rPr lang="es-CO" sz="1700" dirty="0"/>
              <a:t>7</a:t>
            </a:r>
          </a:p>
          <a:p>
            <a:r>
              <a:rPr lang="es-CO" sz="1700" dirty="0"/>
              <a:t>8</a:t>
            </a:r>
          </a:p>
        </p:txBody>
      </p:sp>
      <p:sp>
        <p:nvSpPr>
          <p:cNvPr id="5" name="Rectangle 2">
            <a:extLst>
              <a:ext uri="{FF2B5EF4-FFF2-40B4-BE49-F238E27FC236}">
                <a16:creationId xmlns:a16="http://schemas.microsoft.com/office/drawing/2014/main" id="{92F859C8-A109-41B2-807B-DED821C2AF2C}"/>
              </a:ext>
            </a:extLst>
          </p:cNvPr>
          <p:cNvSpPr>
            <a:spLocks noChangeArrowheads="1"/>
          </p:cNvSpPr>
          <p:nvPr/>
        </p:nvSpPr>
        <p:spPr bwMode="auto">
          <a:xfrm>
            <a:off x="2136791" y="2622220"/>
            <a:ext cx="3323483" cy="20621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a:ln>
                  <a:noFill/>
                </a:ln>
                <a:solidFill>
                  <a:srgbClr val="CC7832"/>
                </a:solidFill>
                <a:effectLst/>
                <a:latin typeface="Consolas" panose="020B0609020204030204" pitchFamily="49" charset="0"/>
              </a:rPr>
              <a:t>while </a:t>
            </a:r>
            <a:r>
              <a:rPr kumimoji="0" lang="es-CO" altLang="es-CO" sz="1600" b="0" i="0" u="none" strike="noStrike" cap="none" normalizeH="0" baseline="0">
                <a:ln>
                  <a:noFill/>
                </a:ln>
                <a:solidFill>
                  <a:srgbClr val="A9B7C6"/>
                </a:solidFill>
                <a:effectLst/>
                <a:latin typeface="Consolas" panose="020B0609020204030204" pitchFamily="49" charset="0"/>
              </a:rPr>
              <a:t>(CONDICIÓN)</a:t>
            </a:r>
            <a:br>
              <a:rPr kumimoji="0" lang="es-CO" altLang="es-CO" sz="1600" b="0" i="0" u="none" strike="noStrike" cap="none" normalizeH="0" baseline="0">
                <a:ln>
                  <a:noFill/>
                </a:ln>
                <a:solidFill>
                  <a:srgbClr val="A9B7C6"/>
                </a:solidFill>
                <a:effectLst/>
                <a:latin typeface="Consolas" panose="020B0609020204030204" pitchFamily="49" charset="0"/>
              </a:rPr>
            </a:br>
            <a:r>
              <a:rPr kumimoji="0" lang="es-CO" altLang="es-CO" sz="1600" b="0" i="0" u="none" strike="noStrike" cap="none" normalizeH="0" baseline="0">
                <a:ln>
                  <a:noFill/>
                </a:ln>
                <a:solidFill>
                  <a:srgbClr val="A9B7C6"/>
                </a:solidFill>
                <a:effectLst/>
                <a:latin typeface="Consolas" panose="020B0609020204030204" pitchFamily="49" charset="0"/>
              </a:rPr>
              <a:t>{</a:t>
            </a:r>
            <a:br>
              <a:rPr kumimoji="0" lang="es-CO" altLang="es-CO" sz="1600" b="0" i="0" u="none" strike="noStrike" cap="none" normalizeH="0" baseline="0">
                <a:ln>
                  <a:noFill/>
                </a:ln>
                <a:solidFill>
                  <a:srgbClr val="A9B7C6"/>
                </a:solidFill>
                <a:effectLst/>
                <a:latin typeface="Consolas" panose="020B0609020204030204" pitchFamily="49" charset="0"/>
              </a:rPr>
            </a:br>
            <a:r>
              <a:rPr kumimoji="0" lang="es-CO" altLang="es-CO" sz="1600" b="0" i="0" u="none" strike="noStrike" cap="none" normalizeH="0" baseline="0">
                <a:ln>
                  <a:noFill/>
                </a:ln>
                <a:solidFill>
                  <a:srgbClr val="A9B7C6"/>
                </a:solidFill>
                <a:effectLst/>
                <a:latin typeface="Consolas" panose="020B0609020204030204" pitchFamily="49" charset="0"/>
              </a:rPr>
              <a:t>        ........</a:t>
            </a:r>
            <a:br>
              <a:rPr kumimoji="0" lang="es-CO" altLang="es-CO" sz="1600" b="0" i="0" u="none" strike="noStrike" cap="none" normalizeH="0" baseline="0">
                <a:ln>
                  <a:noFill/>
                </a:ln>
                <a:solidFill>
                  <a:srgbClr val="A9B7C6"/>
                </a:solidFill>
                <a:effectLst/>
                <a:latin typeface="Consolas" panose="020B0609020204030204" pitchFamily="49" charset="0"/>
              </a:rPr>
            </a:br>
            <a:r>
              <a:rPr kumimoji="0" lang="es-CO" altLang="es-CO" sz="1600" b="0" i="0" u="none" strike="noStrike" cap="none" normalizeH="0" baseline="0">
                <a:ln>
                  <a:noFill/>
                </a:ln>
                <a:solidFill>
                  <a:srgbClr val="A9B7C6"/>
                </a:solidFill>
                <a:effectLst/>
                <a:latin typeface="Consolas" panose="020B0609020204030204" pitchFamily="49" charset="0"/>
              </a:rPr>
              <a:t>        ........</a:t>
            </a:r>
            <a:br>
              <a:rPr kumimoji="0" lang="es-CO" altLang="es-CO" sz="1600" b="0" i="0" u="none" strike="noStrike" cap="none" normalizeH="0" baseline="0">
                <a:ln>
                  <a:noFill/>
                </a:ln>
                <a:solidFill>
                  <a:srgbClr val="A9B7C6"/>
                </a:solidFill>
                <a:effectLst/>
                <a:latin typeface="Consolas" panose="020B0609020204030204" pitchFamily="49" charset="0"/>
              </a:rPr>
            </a:br>
            <a:r>
              <a:rPr kumimoji="0" lang="es-CO" altLang="es-CO" sz="1600" b="0" i="0" u="none" strike="noStrike" cap="none" normalizeH="0" baseline="0">
                <a:ln>
                  <a:noFill/>
                </a:ln>
                <a:solidFill>
                  <a:srgbClr val="A9B7C6"/>
                </a:solidFill>
                <a:effectLst/>
                <a:latin typeface="Consolas" panose="020B0609020204030204" pitchFamily="49" charset="0"/>
              </a:rPr>
              <a:t>    Bloque de inscrucciones</a:t>
            </a:r>
            <a:br>
              <a:rPr kumimoji="0" lang="es-CO" altLang="es-CO" sz="1600" b="0" i="0" u="none" strike="noStrike" cap="none" normalizeH="0" baseline="0">
                <a:ln>
                  <a:noFill/>
                </a:ln>
                <a:solidFill>
                  <a:srgbClr val="A9B7C6"/>
                </a:solidFill>
                <a:effectLst/>
                <a:latin typeface="Consolas" panose="020B0609020204030204" pitchFamily="49" charset="0"/>
              </a:rPr>
            </a:br>
            <a:r>
              <a:rPr kumimoji="0" lang="es-CO" altLang="es-CO" sz="1600" b="0" i="0" u="none" strike="noStrike" cap="none" normalizeH="0" baseline="0">
                <a:ln>
                  <a:noFill/>
                </a:ln>
                <a:solidFill>
                  <a:srgbClr val="A9B7C6"/>
                </a:solidFill>
                <a:effectLst/>
                <a:latin typeface="Consolas" panose="020B0609020204030204" pitchFamily="49" charset="0"/>
              </a:rPr>
              <a:t>        ........</a:t>
            </a:r>
            <a:br>
              <a:rPr kumimoji="0" lang="es-CO" altLang="es-CO" sz="1600" b="0" i="0" u="none" strike="noStrike" cap="none" normalizeH="0" baseline="0">
                <a:ln>
                  <a:noFill/>
                </a:ln>
                <a:solidFill>
                  <a:srgbClr val="A9B7C6"/>
                </a:solidFill>
                <a:effectLst/>
                <a:latin typeface="Consolas" panose="020B0609020204030204" pitchFamily="49" charset="0"/>
              </a:rPr>
            </a:br>
            <a:r>
              <a:rPr kumimoji="0" lang="es-CO" altLang="es-CO" sz="1600" b="0" i="0" u="none" strike="noStrike" cap="none" normalizeH="0" baseline="0">
                <a:ln>
                  <a:noFill/>
                </a:ln>
                <a:solidFill>
                  <a:srgbClr val="A9B7C6"/>
                </a:solidFill>
                <a:effectLst/>
                <a:latin typeface="Consolas" panose="020B0609020204030204" pitchFamily="49" charset="0"/>
              </a:rPr>
              <a:t>        ........</a:t>
            </a:r>
            <a:br>
              <a:rPr kumimoji="0" lang="es-CO" altLang="es-CO" sz="1600" b="0" i="0" u="none" strike="noStrike" cap="none" normalizeH="0" baseline="0">
                <a:ln>
                  <a:noFill/>
                </a:ln>
                <a:solidFill>
                  <a:srgbClr val="A9B7C6"/>
                </a:solidFill>
                <a:effectLst/>
                <a:latin typeface="Consolas" panose="020B0609020204030204" pitchFamily="49" charset="0"/>
              </a:rPr>
            </a:br>
            <a:r>
              <a:rPr kumimoji="0" lang="es-CO" altLang="es-CO" sz="1600" b="0" i="0" u="none" strike="noStrike" cap="none" normalizeH="0" baseline="0">
                <a:ln>
                  <a:noFill/>
                </a:ln>
                <a:solidFill>
                  <a:srgbClr val="A9B7C6"/>
                </a:solidFill>
                <a:effectLst/>
                <a:latin typeface="Consolas" panose="020B0609020204030204" pitchFamily="49" charset="0"/>
              </a:rPr>
              <a:t>}</a:t>
            </a:r>
            <a:endParaRPr kumimoji="0" lang="es-CO" altLang="es-CO"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0218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13"/>
          <p:cNvSpPr txBox="1"/>
          <p:nvPr/>
        </p:nvSpPr>
        <p:spPr>
          <a:xfrm>
            <a:off x="1614197" y="475862"/>
            <a:ext cx="7297791" cy="523180"/>
          </a:xfrm>
          <a:prstGeom prst="rect">
            <a:avLst/>
          </a:prstGeom>
          <a:noFill/>
          <a:ln>
            <a:noFill/>
          </a:ln>
        </p:spPr>
        <p:txBody>
          <a:bodyPr spcFirstLastPara="1" wrap="square" lIns="91425" tIns="45700" rIns="91425" bIns="45700" anchor="t" anchorCtr="0">
            <a:spAutoFit/>
          </a:bodyPr>
          <a:lstStyle/>
          <a:p>
            <a:pPr lvl="0">
              <a:buSzPts val="2800"/>
            </a:pPr>
            <a:r>
              <a:rPr lang="es-CO" sz="2800" b="1" dirty="0" err="1">
                <a:solidFill>
                  <a:srgbClr val="FFFFFF"/>
                </a:solidFill>
                <a:latin typeface="Calibri"/>
                <a:ea typeface="Calibri"/>
                <a:cs typeface="Calibri"/>
                <a:sym typeface="Calibri"/>
              </a:rPr>
              <a:t>examples</a:t>
            </a:r>
            <a:endParaRPr sz="3200" b="1" i="0" u="none" strike="noStrike" cap="none" dirty="0">
              <a:solidFill>
                <a:srgbClr val="FFFFFF"/>
              </a:solidFill>
              <a:latin typeface="Calibri"/>
              <a:ea typeface="Calibri"/>
              <a:cs typeface="Calibri"/>
              <a:sym typeface="Calibri"/>
            </a:endParaRPr>
          </a:p>
        </p:txBody>
      </p:sp>
      <p:sp>
        <p:nvSpPr>
          <p:cNvPr id="9" name="Rectángulo 8">
            <a:extLst>
              <a:ext uri="{FF2B5EF4-FFF2-40B4-BE49-F238E27FC236}">
                <a16:creationId xmlns:a16="http://schemas.microsoft.com/office/drawing/2014/main" id="{F78F58E3-C877-4807-8735-9D4DCAB18D91}"/>
              </a:ext>
            </a:extLst>
          </p:cNvPr>
          <p:cNvSpPr/>
          <p:nvPr/>
        </p:nvSpPr>
        <p:spPr>
          <a:xfrm>
            <a:off x="1730819" y="3459764"/>
            <a:ext cx="7747517" cy="3323987"/>
          </a:xfrm>
          <a:prstGeom prst="rect">
            <a:avLst/>
          </a:prstGeom>
          <a:solidFill>
            <a:schemeClr val="tx1"/>
          </a:solidFill>
        </p:spPr>
        <p:txBody>
          <a:bodyPr wrap="square">
            <a:spAutoFit/>
          </a:bodyPr>
          <a:lstStyle/>
          <a:p>
            <a:br>
              <a:rPr lang="es-CO" dirty="0">
                <a:solidFill>
                  <a:srgbClr val="F92672"/>
                </a:solidFill>
                <a:latin typeface="jetbrainsmono"/>
              </a:rPr>
            </a:br>
            <a:r>
              <a:rPr lang="es-CO" dirty="0" err="1">
                <a:solidFill>
                  <a:srgbClr val="F92672"/>
                </a:solidFill>
                <a:latin typeface="Consolas" panose="020B0609020204030204" pitchFamily="49" charset="0"/>
              </a:rPr>
              <a:t>public</a:t>
            </a:r>
            <a:r>
              <a:rPr lang="es-CO" dirty="0">
                <a:solidFill>
                  <a:srgbClr val="F8F8F2"/>
                </a:solidFill>
                <a:latin typeface="Consolas" panose="020B0609020204030204" pitchFamily="49" charset="0"/>
              </a:rPr>
              <a:t> </a:t>
            </a:r>
            <a:r>
              <a:rPr lang="es-CO" dirty="0" err="1">
                <a:solidFill>
                  <a:srgbClr val="F92672"/>
                </a:solidFill>
                <a:latin typeface="Consolas" panose="020B0609020204030204" pitchFamily="49" charset="0"/>
              </a:rPr>
              <a:t>class</a:t>
            </a:r>
            <a:r>
              <a:rPr lang="es-CO" dirty="0">
                <a:solidFill>
                  <a:srgbClr val="F8F8F2"/>
                </a:solidFill>
                <a:latin typeface="Consolas" panose="020B0609020204030204" pitchFamily="49" charset="0"/>
              </a:rPr>
              <a:t> </a:t>
            </a:r>
            <a:r>
              <a:rPr lang="es-CO" dirty="0" err="1">
                <a:solidFill>
                  <a:srgbClr val="F8F8F2"/>
                </a:solidFill>
                <a:latin typeface="Consolas" panose="020B0609020204030204" pitchFamily="49" charset="0"/>
              </a:rPr>
              <a:t>CicloWhile</a:t>
            </a:r>
            <a:endParaRPr lang="es-CO" dirty="0">
              <a:solidFill>
                <a:srgbClr val="F8F8F2"/>
              </a:solidFill>
              <a:latin typeface="Consolas" panose="020B0609020204030204" pitchFamily="49" charset="0"/>
            </a:endParaRPr>
          </a:p>
          <a:p>
            <a:r>
              <a:rPr lang="es-CO" dirty="0">
                <a:solidFill>
                  <a:srgbClr val="F8F8F2"/>
                </a:solidFill>
                <a:latin typeface="Consolas" panose="020B0609020204030204" pitchFamily="49" charset="0"/>
              </a:rPr>
              <a:t>{ </a:t>
            </a:r>
          </a:p>
          <a:p>
            <a:r>
              <a:rPr lang="es-CO" dirty="0">
                <a:solidFill>
                  <a:srgbClr val="F8F8F2"/>
                </a:solidFill>
                <a:latin typeface="Consolas" panose="020B0609020204030204" pitchFamily="49" charset="0"/>
              </a:rPr>
              <a:t>   </a:t>
            </a:r>
            <a:r>
              <a:rPr lang="es-CO" dirty="0" err="1">
                <a:solidFill>
                  <a:srgbClr val="F92672"/>
                </a:solidFill>
                <a:latin typeface="Consolas" panose="020B0609020204030204" pitchFamily="49" charset="0"/>
              </a:rPr>
              <a:t>public</a:t>
            </a:r>
            <a:r>
              <a:rPr lang="es-CO" dirty="0">
                <a:solidFill>
                  <a:srgbClr val="F8F8F2"/>
                </a:solidFill>
                <a:latin typeface="Consolas" panose="020B0609020204030204" pitchFamily="49" charset="0"/>
              </a:rPr>
              <a:t> </a:t>
            </a:r>
            <a:r>
              <a:rPr lang="es-CO" dirty="0" err="1">
                <a:solidFill>
                  <a:srgbClr val="F92672"/>
                </a:solidFill>
                <a:latin typeface="Consolas" panose="020B0609020204030204" pitchFamily="49" charset="0"/>
              </a:rPr>
              <a:t>static</a:t>
            </a:r>
            <a:r>
              <a:rPr lang="es-CO" dirty="0">
                <a:solidFill>
                  <a:srgbClr val="F8F8F2"/>
                </a:solidFill>
                <a:latin typeface="Consolas" panose="020B0609020204030204" pitchFamily="49" charset="0"/>
              </a:rPr>
              <a:t> </a:t>
            </a:r>
            <a:r>
              <a:rPr lang="es-CO" dirty="0" err="1">
                <a:solidFill>
                  <a:srgbClr val="F92672"/>
                </a:solidFill>
                <a:latin typeface="Consolas" panose="020B0609020204030204" pitchFamily="49" charset="0"/>
              </a:rPr>
              <a:t>void</a:t>
            </a:r>
            <a:r>
              <a:rPr lang="es-CO" dirty="0">
                <a:solidFill>
                  <a:srgbClr val="F8F8F2"/>
                </a:solidFill>
                <a:latin typeface="Consolas" panose="020B0609020204030204" pitchFamily="49" charset="0"/>
              </a:rPr>
              <a:t> </a:t>
            </a:r>
            <a:r>
              <a:rPr lang="es-CO" dirty="0" err="1">
                <a:solidFill>
                  <a:srgbClr val="A6E22E"/>
                </a:solidFill>
                <a:latin typeface="Consolas" panose="020B0609020204030204" pitchFamily="49" charset="0"/>
              </a:rPr>
              <a:t>main</a:t>
            </a:r>
            <a:r>
              <a:rPr lang="es-CO" dirty="0">
                <a:solidFill>
                  <a:srgbClr val="F8F8F2"/>
                </a:solidFill>
                <a:latin typeface="Consolas" panose="020B0609020204030204" pitchFamily="49" charset="0"/>
              </a:rPr>
              <a:t>(</a:t>
            </a:r>
            <a:r>
              <a:rPr lang="es-CO" dirty="0" err="1">
                <a:solidFill>
                  <a:srgbClr val="F8F8F2"/>
                </a:solidFill>
                <a:latin typeface="Consolas" panose="020B0609020204030204" pitchFamily="49" charset="0"/>
              </a:rPr>
              <a:t>String</a:t>
            </a:r>
            <a:r>
              <a:rPr lang="es-CO" dirty="0">
                <a:solidFill>
                  <a:srgbClr val="F8F8F2"/>
                </a:solidFill>
                <a:latin typeface="Consolas" panose="020B0609020204030204" pitchFamily="49" charset="0"/>
              </a:rPr>
              <a:t> </a:t>
            </a:r>
            <a:r>
              <a:rPr lang="es-CO" dirty="0" err="1">
                <a:solidFill>
                  <a:srgbClr val="F8F8F2"/>
                </a:solidFill>
                <a:latin typeface="Consolas" panose="020B0609020204030204" pitchFamily="49" charset="0"/>
              </a:rPr>
              <a:t>args</a:t>
            </a:r>
            <a:r>
              <a:rPr lang="es-CO" dirty="0">
                <a:solidFill>
                  <a:srgbClr val="F8F8F2"/>
                </a:solidFill>
                <a:latin typeface="Consolas" panose="020B0609020204030204" pitchFamily="49" charset="0"/>
              </a:rPr>
              <a:t>[]) </a:t>
            </a:r>
          </a:p>
          <a:p>
            <a:r>
              <a:rPr lang="es-CO" dirty="0">
                <a:solidFill>
                  <a:srgbClr val="F8F8F2"/>
                </a:solidFill>
                <a:latin typeface="Consolas" panose="020B0609020204030204" pitchFamily="49" charset="0"/>
              </a:rPr>
              <a:t>   { </a:t>
            </a:r>
          </a:p>
          <a:p>
            <a:pPr lvl="0" eaLnBrk="0" fontAlgn="base" hangingPunct="0">
              <a:spcBef>
                <a:spcPct val="0"/>
              </a:spcBef>
              <a:spcAft>
                <a:spcPct val="0"/>
              </a:spcAft>
              <a:buClrTx/>
            </a:pPr>
            <a:r>
              <a:rPr lang="es-CO" dirty="0">
                <a:solidFill>
                  <a:srgbClr val="F8F8F2"/>
                </a:solidFill>
                <a:latin typeface="Consolas" panose="020B0609020204030204" pitchFamily="49" charset="0"/>
              </a:rPr>
              <a:t>       </a:t>
            </a:r>
            <a:r>
              <a:rPr lang="es-CO" altLang="es-CO" dirty="0" err="1">
                <a:solidFill>
                  <a:srgbClr val="A9B7C6"/>
                </a:solidFill>
                <a:latin typeface="Consolas" panose="020B0609020204030204" pitchFamily="49" charset="0"/>
              </a:rPr>
              <a:t>System.</a:t>
            </a:r>
            <a:r>
              <a:rPr lang="es-CO" altLang="es-CO" i="1" dirty="0" err="1">
                <a:solidFill>
                  <a:srgbClr val="9876AA"/>
                </a:solidFill>
                <a:latin typeface="Consolas" panose="020B0609020204030204" pitchFamily="49" charset="0"/>
              </a:rPr>
              <a:t>out</a:t>
            </a:r>
            <a:r>
              <a:rPr lang="es-CO" altLang="es-CO" dirty="0" err="1">
                <a:solidFill>
                  <a:srgbClr val="A9B7C6"/>
                </a:solidFill>
                <a:latin typeface="Consolas" panose="020B0609020204030204" pitchFamily="49" charset="0"/>
              </a:rPr>
              <a:t>.println</a:t>
            </a:r>
            <a:r>
              <a:rPr lang="es-CO" altLang="es-CO" dirty="0">
                <a:solidFill>
                  <a:srgbClr val="A9B7C6"/>
                </a:solidFill>
                <a:latin typeface="Consolas" panose="020B0609020204030204" pitchFamily="49" charset="0"/>
              </a:rPr>
              <a:t>(</a:t>
            </a:r>
            <a:r>
              <a:rPr lang="es-CO" altLang="es-CO" dirty="0">
                <a:solidFill>
                  <a:srgbClr val="6A8759"/>
                </a:solidFill>
                <a:latin typeface="Consolas" panose="020B0609020204030204" pitchFamily="49" charset="0"/>
              </a:rPr>
              <a:t>"input a </a:t>
            </a:r>
            <a:r>
              <a:rPr lang="es-CO" altLang="es-CO" dirty="0" err="1">
                <a:solidFill>
                  <a:srgbClr val="6A8759"/>
                </a:solidFill>
                <a:latin typeface="Consolas" panose="020B0609020204030204" pitchFamily="49" charset="0"/>
              </a:rPr>
              <a:t>number</a:t>
            </a:r>
            <a:r>
              <a:rPr lang="es-CO" altLang="es-CO" dirty="0">
                <a:solidFill>
                  <a:srgbClr val="6A8759"/>
                </a:solidFill>
                <a:latin typeface="Consolas" panose="020B0609020204030204" pitchFamily="49" charset="0"/>
              </a:rPr>
              <a:t>:"</a:t>
            </a:r>
            <a:r>
              <a:rPr lang="es-CO" altLang="es-CO" dirty="0">
                <a:solidFill>
                  <a:srgbClr val="A9B7C6"/>
                </a:solidFill>
                <a:latin typeface="Consolas" panose="020B0609020204030204" pitchFamily="49" charset="0"/>
              </a:rPr>
              <a:t>)</a:t>
            </a:r>
            <a:r>
              <a:rPr lang="es-CO" altLang="es-CO" dirty="0">
                <a:solidFill>
                  <a:srgbClr val="CC7832"/>
                </a:solidFill>
                <a:latin typeface="Consolas" panose="020B0609020204030204" pitchFamily="49" charset="0"/>
              </a:rPr>
              <a:t>;</a:t>
            </a:r>
            <a:br>
              <a:rPr lang="es-CO" altLang="es-CO" dirty="0">
                <a:solidFill>
                  <a:srgbClr val="CC7832"/>
                </a:solidFill>
                <a:latin typeface="Consolas" panose="020B0609020204030204" pitchFamily="49" charset="0"/>
              </a:rPr>
            </a:br>
            <a:r>
              <a:rPr lang="es-CO" altLang="es-CO" dirty="0">
                <a:solidFill>
                  <a:srgbClr val="CC7832"/>
                </a:solidFill>
                <a:latin typeface="Consolas" panose="020B0609020204030204" pitchFamily="49" charset="0"/>
              </a:rPr>
              <a:t>   </a:t>
            </a:r>
            <a:r>
              <a:rPr lang="es-CO" altLang="es-CO" dirty="0" err="1">
                <a:solidFill>
                  <a:srgbClr val="A9B7C6"/>
                </a:solidFill>
                <a:latin typeface="Consolas" panose="020B0609020204030204" pitchFamily="49" charset="0"/>
              </a:rPr>
              <a:t>num</a:t>
            </a:r>
            <a:r>
              <a:rPr lang="es-CO" altLang="es-CO" dirty="0">
                <a:solidFill>
                  <a:srgbClr val="A9B7C6"/>
                </a:solidFill>
                <a:latin typeface="Consolas" panose="020B0609020204030204" pitchFamily="49" charset="0"/>
              </a:rPr>
              <a:t>=</a:t>
            </a:r>
            <a:r>
              <a:rPr lang="es-CO" altLang="es-CO" dirty="0" err="1">
                <a:solidFill>
                  <a:srgbClr val="A9B7C6"/>
                </a:solidFill>
                <a:latin typeface="Consolas" panose="020B0609020204030204" pitchFamily="49" charset="0"/>
              </a:rPr>
              <a:t>keyboard.nextInt</a:t>
            </a:r>
            <a:r>
              <a:rPr lang="es-CO" altLang="es-CO" dirty="0">
                <a:solidFill>
                  <a:srgbClr val="A9B7C6"/>
                </a:solidFill>
                <a:latin typeface="Consolas" panose="020B0609020204030204" pitchFamily="49" charset="0"/>
              </a:rPr>
              <a:t>()</a:t>
            </a:r>
            <a:r>
              <a:rPr lang="es-CO" altLang="es-CO" dirty="0">
                <a:solidFill>
                  <a:srgbClr val="CC7832"/>
                </a:solidFill>
                <a:latin typeface="Consolas" panose="020B0609020204030204" pitchFamily="49" charset="0"/>
              </a:rPr>
              <a:t>;</a:t>
            </a:r>
            <a:br>
              <a:rPr lang="es-CO" altLang="es-CO" dirty="0">
                <a:solidFill>
                  <a:srgbClr val="CC7832"/>
                </a:solidFill>
                <a:latin typeface="Consolas" panose="020B0609020204030204" pitchFamily="49" charset="0"/>
              </a:rPr>
            </a:br>
            <a:r>
              <a:rPr lang="es-CO" altLang="es-CO" dirty="0">
                <a:solidFill>
                  <a:srgbClr val="CC7832"/>
                </a:solidFill>
                <a:latin typeface="Consolas" panose="020B0609020204030204" pitchFamily="49" charset="0"/>
              </a:rPr>
              <a:t>   </a:t>
            </a:r>
            <a:r>
              <a:rPr lang="es-CO" altLang="es-CO" dirty="0" err="1">
                <a:solidFill>
                  <a:srgbClr val="CC7832"/>
                </a:solidFill>
                <a:latin typeface="Consolas" panose="020B0609020204030204" pitchFamily="49" charset="0"/>
              </a:rPr>
              <a:t>while</a:t>
            </a:r>
            <a:r>
              <a:rPr lang="es-CO" altLang="es-CO" dirty="0">
                <a:solidFill>
                  <a:srgbClr val="CC7832"/>
                </a:solidFill>
                <a:latin typeface="Consolas" panose="020B0609020204030204" pitchFamily="49" charset="0"/>
              </a:rPr>
              <a:t> </a:t>
            </a:r>
            <a:r>
              <a:rPr lang="es-CO" altLang="es-CO" dirty="0">
                <a:solidFill>
                  <a:srgbClr val="A9B7C6"/>
                </a:solidFill>
                <a:latin typeface="Consolas" panose="020B0609020204030204" pitchFamily="49" charset="0"/>
              </a:rPr>
              <a:t>(</a:t>
            </a:r>
            <a:r>
              <a:rPr lang="es-CO" altLang="es-CO" dirty="0" err="1">
                <a:solidFill>
                  <a:srgbClr val="A9B7C6"/>
                </a:solidFill>
                <a:latin typeface="Consolas" panose="020B0609020204030204" pitchFamily="49" charset="0"/>
              </a:rPr>
              <a:t>num</a:t>
            </a:r>
            <a:r>
              <a:rPr lang="es-CO" altLang="es-CO" dirty="0">
                <a:solidFill>
                  <a:srgbClr val="A9B7C6"/>
                </a:solidFill>
                <a:latin typeface="Consolas" panose="020B0609020204030204" pitchFamily="49" charset="0"/>
              </a:rPr>
              <a:t>!=</a:t>
            </a:r>
            <a:r>
              <a:rPr lang="es-CO" altLang="es-CO" dirty="0">
                <a:solidFill>
                  <a:srgbClr val="6897BB"/>
                </a:solidFill>
                <a:latin typeface="Consolas" panose="020B0609020204030204" pitchFamily="49" charset="0"/>
              </a:rPr>
              <a:t>10</a:t>
            </a:r>
            <a:r>
              <a:rPr lang="es-CO" altLang="es-CO" dirty="0">
                <a:solidFill>
                  <a:srgbClr val="A9B7C6"/>
                </a:solidFill>
                <a:latin typeface="Consolas" panose="020B0609020204030204" pitchFamily="49" charset="0"/>
              </a:rPr>
              <a:t>)</a:t>
            </a:r>
            <a:br>
              <a:rPr lang="es-CO" altLang="es-CO" dirty="0">
                <a:solidFill>
                  <a:srgbClr val="A9B7C6"/>
                </a:solidFill>
                <a:latin typeface="Consolas" panose="020B0609020204030204" pitchFamily="49" charset="0"/>
              </a:rPr>
            </a:br>
            <a:r>
              <a:rPr lang="es-CO" altLang="es-CO" dirty="0">
                <a:solidFill>
                  <a:srgbClr val="A9B7C6"/>
                </a:solidFill>
                <a:latin typeface="Consolas" panose="020B0609020204030204" pitchFamily="49" charset="0"/>
              </a:rPr>
              <a:t>   {</a:t>
            </a:r>
            <a:br>
              <a:rPr lang="es-CO" altLang="es-CO" dirty="0">
                <a:solidFill>
                  <a:srgbClr val="A9B7C6"/>
                </a:solidFill>
                <a:latin typeface="Consolas" panose="020B0609020204030204" pitchFamily="49" charset="0"/>
              </a:rPr>
            </a:br>
            <a:r>
              <a:rPr lang="es-CO" altLang="es-CO" dirty="0">
                <a:solidFill>
                  <a:srgbClr val="A9B7C6"/>
                </a:solidFill>
                <a:latin typeface="Consolas" panose="020B0609020204030204" pitchFamily="49" charset="0"/>
              </a:rPr>
              <a:t>      </a:t>
            </a:r>
            <a:r>
              <a:rPr lang="es-CO" altLang="es-CO" dirty="0" err="1">
                <a:solidFill>
                  <a:srgbClr val="A9B7C6"/>
                </a:solidFill>
                <a:latin typeface="Consolas" panose="020B0609020204030204" pitchFamily="49" charset="0"/>
              </a:rPr>
              <a:t>System.</a:t>
            </a:r>
            <a:r>
              <a:rPr lang="es-CO" altLang="es-CO" i="1" dirty="0" err="1">
                <a:solidFill>
                  <a:srgbClr val="9876AA"/>
                </a:solidFill>
                <a:latin typeface="Consolas" panose="020B0609020204030204" pitchFamily="49" charset="0"/>
              </a:rPr>
              <a:t>out</a:t>
            </a:r>
            <a:r>
              <a:rPr lang="es-CO" altLang="es-CO" dirty="0" err="1">
                <a:solidFill>
                  <a:srgbClr val="A9B7C6"/>
                </a:solidFill>
                <a:latin typeface="Consolas" panose="020B0609020204030204" pitchFamily="49" charset="0"/>
              </a:rPr>
              <a:t>.println</a:t>
            </a:r>
            <a:r>
              <a:rPr lang="es-CO" altLang="es-CO" dirty="0">
                <a:solidFill>
                  <a:srgbClr val="A9B7C6"/>
                </a:solidFill>
                <a:latin typeface="Consolas" panose="020B0609020204030204" pitchFamily="49" charset="0"/>
              </a:rPr>
              <a:t>(</a:t>
            </a:r>
            <a:r>
              <a:rPr lang="es-CO" altLang="es-CO" dirty="0">
                <a:solidFill>
                  <a:srgbClr val="6A8759"/>
                </a:solidFill>
                <a:latin typeface="Consolas" panose="020B0609020204030204" pitchFamily="49" charset="0"/>
              </a:rPr>
              <a:t>"</a:t>
            </a:r>
            <a:r>
              <a:rPr lang="es-CO" altLang="es-CO" dirty="0" err="1">
                <a:solidFill>
                  <a:srgbClr val="6A8759"/>
                </a:solidFill>
                <a:latin typeface="Consolas" panose="020B0609020204030204" pitchFamily="49" charset="0"/>
              </a:rPr>
              <a:t>The</a:t>
            </a:r>
            <a:r>
              <a:rPr lang="es-CO" altLang="es-CO" dirty="0">
                <a:solidFill>
                  <a:srgbClr val="6A8759"/>
                </a:solidFill>
                <a:latin typeface="Consolas" panose="020B0609020204030204" pitchFamily="49" charset="0"/>
              </a:rPr>
              <a:t> </a:t>
            </a:r>
            <a:r>
              <a:rPr lang="es-CO" altLang="es-CO" dirty="0" err="1">
                <a:solidFill>
                  <a:srgbClr val="6A8759"/>
                </a:solidFill>
                <a:latin typeface="Consolas" panose="020B0609020204030204" pitchFamily="49" charset="0"/>
              </a:rPr>
              <a:t>number</a:t>
            </a:r>
            <a:r>
              <a:rPr lang="es-CO" altLang="es-CO" dirty="0">
                <a:solidFill>
                  <a:srgbClr val="6A8759"/>
                </a:solidFill>
                <a:latin typeface="Consolas" panose="020B0609020204030204" pitchFamily="49" charset="0"/>
              </a:rPr>
              <a:t> </a:t>
            </a:r>
            <a:r>
              <a:rPr lang="es-CO" altLang="es-CO" dirty="0" err="1">
                <a:solidFill>
                  <a:srgbClr val="6A8759"/>
                </a:solidFill>
                <a:latin typeface="Consolas" panose="020B0609020204030204" pitchFamily="49" charset="0"/>
              </a:rPr>
              <a:t>is</a:t>
            </a:r>
            <a:r>
              <a:rPr lang="es-CO" altLang="es-CO" dirty="0">
                <a:solidFill>
                  <a:srgbClr val="6A8759"/>
                </a:solidFill>
                <a:latin typeface="Consolas" panose="020B0609020204030204" pitchFamily="49" charset="0"/>
              </a:rPr>
              <a:t> "</a:t>
            </a:r>
            <a:r>
              <a:rPr lang="es-CO" altLang="es-CO" dirty="0">
                <a:solidFill>
                  <a:srgbClr val="A9B7C6"/>
                </a:solidFill>
                <a:latin typeface="Consolas" panose="020B0609020204030204" pitchFamily="49" charset="0"/>
              </a:rPr>
              <a:t>+</a:t>
            </a:r>
            <a:r>
              <a:rPr lang="es-CO" altLang="es-CO" dirty="0" err="1">
                <a:solidFill>
                  <a:srgbClr val="A9B7C6"/>
                </a:solidFill>
                <a:latin typeface="Consolas" panose="020B0609020204030204" pitchFamily="49" charset="0"/>
              </a:rPr>
              <a:t>num</a:t>
            </a:r>
            <a:r>
              <a:rPr lang="es-CO" altLang="es-CO" dirty="0">
                <a:solidFill>
                  <a:srgbClr val="A9B7C6"/>
                </a:solidFill>
                <a:latin typeface="Consolas" panose="020B0609020204030204" pitchFamily="49" charset="0"/>
              </a:rPr>
              <a:t>)</a:t>
            </a:r>
            <a:r>
              <a:rPr lang="es-CO" altLang="es-CO" dirty="0">
                <a:solidFill>
                  <a:srgbClr val="CC7832"/>
                </a:solidFill>
                <a:latin typeface="Consolas" panose="020B0609020204030204" pitchFamily="49" charset="0"/>
              </a:rPr>
              <a:t>;</a:t>
            </a:r>
            <a:br>
              <a:rPr lang="es-CO" altLang="es-CO" dirty="0">
                <a:solidFill>
                  <a:srgbClr val="CC7832"/>
                </a:solidFill>
                <a:latin typeface="Consolas" panose="020B0609020204030204" pitchFamily="49" charset="0"/>
              </a:rPr>
            </a:br>
            <a:r>
              <a:rPr lang="es-CO" altLang="es-CO" dirty="0">
                <a:solidFill>
                  <a:srgbClr val="CC7832"/>
                </a:solidFill>
                <a:latin typeface="Consolas" panose="020B0609020204030204" pitchFamily="49" charset="0"/>
              </a:rPr>
              <a:t>      </a:t>
            </a:r>
            <a:r>
              <a:rPr lang="es-CO" altLang="es-CO" dirty="0" err="1">
                <a:solidFill>
                  <a:srgbClr val="A9B7C6"/>
                </a:solidFill>
                <a:latin typeface="Consolas" panose="020B0609020204030204" pitchFamily="49" charset="0"/>
              </a:rPr>
              <a:t>System.</a:t>
            </a:r>
            <a:r>
              <a:rPr lang="es-CO" altLang="es-CO" i="1" dirty="0" err="1">
                <a:solidFill>
                  <a:srgbClr val="9876AA"/>
                </a:solidFill>
                <a:latin typeface="Consolas" panose="020B0609020204030204" pitchFamily="49" charset="0"/>
              </a:rPr>
              <a:t>out</a:t>
            </a:r>
            <a:r>
              <a:rPr lang="es-CO" altLang="es-CO" dirty="0" err="1">
                <a:solidFill>
                  <a:srgbClr val="A9B7C6"/>
                </a:solidFill>
                <a:latin typeface="Consolas" panose="020B0609020204030204" pitchFamily="49" charset="0"/>
              </a:rPr>
              <a:t>.println</a:t>
            </a:r>
            <a:r>
              <a:rPr lang="es-CO" altLang="es-CO" dirty="0">
                <a:solidFill>
                  <a:srgbClr val="A9B7C6"/>
                </a:solidFill>
                <a:latin typeface="Consolas" panose="020B0609020204030204" pitchFamily="49" charset="0"/>
              </a:rPr>
              <a:t>(</a:t>
            </a:r>
            <a:r>
              <a:rPr lang="es-CO" altLang="es-CO" dirty="0">
                <a:solidFill>
                  <a:srgbClr val="6A8759"/>
                </a:solidFill>
                <a:latin typeface="Consolas" panose="020B0609020204030204" pitchFamily="49" charset="0"/>
              </a:rPr>
              <a:t>"input </a:t>
            </a:r>
            <a:r>
              <a:rPr lang="es-CO" altLang="es-CO" dirty="0" err="1">
                <a:solidFill>
                  <a:srgbClr val="6A8759"/>
                </a:solidFill>
                <a:latin typeface="Consolas" panose="020B0609020204030204" pitchFamily="49" charset="0"/>
              </a:rPr>
              <a:t>other</a:t>
            </a:r>
            <a:r>
              <a:rPr lang="es-CO" altLang="es-CO" dirty="0">
                <a:solidFill>
                  <a:srgbClr val="6A8759"/>
                </a:solidFill>
                <a:latin typeface="Consolas" panose="020B0609020204030204" pitchFamily="49" charset="0"/>
              </a:rPr>
              <a:t> </a:t>
            </a:r>
            <a:r>
              <a:rPr lang="es-CO" altLang="es-CO" dirty="0" err="1">
                <a:solidFill>
                  <a:srgbClr val="6A8759"/>
                </a:solidFill>
                <a:latin typeface="Consolas" panose="020B0609020204030204" pitchFamily="49" charset="0"/>
              </a:rPr>
              <a:t>number</a:t>
            </a:r>
            <a:r>
              <a:rPr lang="es-CO" altLang="es-CO" dirty="0">
                <a:solidFill>
                  <a:srgbClr val="6A8759"/>
                </a:solidFill>
                <a:latin typeface="Consolas" panose="020B0609020204030204" pitchFamily="49" charset="0"/>
              </a:rPr>
              <a:t>:"</a:t>
            </a:r>
            <a:r>
              <a:rPr lang="es-CO" altLang="es-CO" dirty="0">
                <a:solidFill>
                  <a:srgbClr val="A9B7C6"/>
                </a:solidFill>
                <a:latin typeface="Consolas" panose="020B0609020204030204" pitchFamily="49" charset="0"/>
              </a:rPr>
              <a:t>)</a:t>
            </a:r>
            <a:r>
              <a:rPr lang="es-CO" altLang="es-CO" dirty="0">
                <a:solidFill>
                  <a:srgbClr val="CC7832"/>
                </a:solidFill>
                <a:latin typeface="Consolas" panose="020B0609020204030204" pitchFamily="49" charset="0"/>
              </a:rPr>
              <a:t>;</a:t>
            </a:r>
            <a:br>
              <a:rPr lang="es-CO" altLang="es-CO" dirty="0">
                <a:solidFill>
                  <a:srgbClr val="CC7832"/>
                </a:solidFill>
                <a:latin typeface="Consolas" panose="020B0609020204030204" pitchFamily="49" charset="0"/>
              </a:rPr>
            </a:br>
            <a:r>
              <a:rPr lang="es-CO" altLang="es-CO" dirty="0">
                <a:solidFill>
                  <a:srgbClr val="CC7832"/>
                </a:solidFill>
                <a:latin typeface="Consolas" panose="020B0609020204030204" pitchFamily="49" charset="0"/>
              </a:rPr>
              <a:t>      </a:t>
            </a:r>
            <a:r>
              <a:rPr lang="es-CO" altLang="es-CO" dirty="0" err="1">
                <a:solidFill>
                  <a:srgbClr val="A9B7C6"/>
                </a:solidFill>
                <a:latin typeface="Consolas" panose="020B0609020204030204" pitchFamily="49" charset="0"/>
              </a:rPr>
              <a:t>num</a:t>
            </a:r>
            <a:r>
              <a:rPr lang="es-CO" altLang="es-CO" dirty="0">
                <a:solidFill>
                  <a:srgbClr val="A9B7C6"/>
                </a:solidFill>
                <a:latin typeface="Consolas" panose="020B0609020204030204" pitchFamily="49" charset="0"/>
              </a:rPr>
              <a:t>=</a:t>
            </a:r>
            <a:r>
              <a:rPr lang="es-CO" altLang="es-CO" dirty="0" err="1">
                <a:solidFill>
                  <a:srgbClr val="A9B7C6"/>
                </a:solidFill>
                <a:latin typeface="Consolas" panose="020B0609020204030204" pitchFamily="49" charset="0"/>
              </a:rPr>
              <a:t>keyboard.nextInt</a:t>
            </a:r>
            <a:r>
              <a:rPr lang="es-CO" altLang="es-CO" dirty="0">
                <a:solidFill>
                  <a:srgbClr val="A9B7C6"/>
                </a:solidFill>
                <a:latin typeface="Consolas" panose="020B0609020204030204" pitchFamily="49" charset="0"/>
              </a:rPr>
              <a:t>()</a:t>
            </a:r>
            <a:r>
              <a:rPr lang="es-CO" altLang="es-CO" dirty="0">
                <a:solidFill>
                  <a:srgbClr val="CC7832"/>
                </a:solidFill>
                <a:latin typeface="Consolas" panose="020B0609020204030204" pitchFamily="49" charset="0"/>
              </a:rPr>
              <a:t>;</a:t>
            </a:r>
            <a:br>
              <a:rPr lang="es-CO" altLang="es-CO" dirty="0">
                <a:solidFill>
                  <a:srgbClr val="CC7832"/>
                </a:solidFill>
                <a:latin typeface="Consolas" panose="020B0609020204030204" pitchFamily="49" charset="0"/>
              </a:rPr>
            </a:br>
            <a:r>
              <a:rPr lang="es-CO" altLang="es-CO" dirty="0">
                <a:solidFill>
                  <a:srgbClr val="CC7832"/>
                </a:solidFill>
                <a:latin typeface="Consolas" panose="020B0609020204030204" pitchFamily="49" charset="0"/>
              </a:rPr>
              <a:t>   </a:t>
            </a:r>
            <a:r>
              <a:rPr lang="es-CO" altLang="es-CO" dirty="0">
                <a:solidFill>
                  <a:srgbClr val="A9B7C6"/>
                </a:solidFill>
                <a:latin typeface="Consolas" panose="020B0609020204030204" pitchFamily="49" charset="0"/>
              </a:rPr>
              <a:t>}</a:t>
            </a:r>
            <a:endParaRPr lang="es-CO" altLang="es-CO" sz="3200" dirty="0">
              <a:solidFill>
                <a:schemeClr val="tx1"/>
              </a:solidFill>
              <a:latin typeface="Consolas" panose="020B0609020204030204" pitchFamily="49" charset="0"/>
            </a:endParaRPr>
          </a:p>
          <a:p>
            <a:r>
              <a:rPr lang="es-CO" dirty="0">
                <a:solidFill>
                  <a:srgbClr val="F8F8F2"/>
                </a:solidFill>
                <a:latin typeface="Consolas" panose="020B0609020204030204" pitchFamily="49" charset="0"/>
              </a:rPr>
              <a:t>   } </a:t>
            </a:r>
          </a:p>
          <a:p>
            <a:r>
              <a:rPr lang="es-CO" dirty="0">
                <a:solidFill>
                  <a:srgbClr val="F8F8F2"/>
                </a:solidFill>
                <a:latin typeface="Consolas" panose="020B0609020204030204" pitchFamily="49" charset="0"/>
              </a:rPr>
              <a:t>}</a:t>
            </a:r>
            <a:endParaRPr lang="es-CO" dirty="0">
              <a:latin typeface="Consolas" panose="020B0609020204030204" pitchFamily="49" charset="0"/>
            </a:endParaRPr>
          </a:p>
        </p:txBody>
      </p:sp>
      <p:sp>
        <p:nvSpPr>
          <p:cNvPr id="11" name="Rectángulo 10">
            <a:extLst>
              <a:ext uri="{FF2B5EF4-FFF2-40B4-BE49-F238E27FC236}">
                <a16:creationId xmlns:a16="http://schemas.microsoft.com/office/drawing/2014/main" id="{605FBB0A-2933-43C0-98FE-E51C6E13DA7D}"/>
              </a:ext>
            </a:extLst>
          </p:cNvPr>
          <p:cNvSpPr/>
          <p:nvPr/>
        </p:nvSpPr>
        <p:spPr>
          <a:xfrm>
            <a:off x="1161351" y="3102562"/>
            <a:ext cx="4822154" cy="307777"/>
          </a:xfrm>
          <a:prstGeom prst="rect">
            <a:avLst/>
          </a:prstGeom>
        </p:spPr>
        <p:txBody>
          <a:bodyPr wrap="none">
            <a:spAutoFit/>
          </a:bodyPr>
          <a:lstStyle/>
          <a:p>
            <a:r>
              <a:rPr lang="es-ES" dirty="0"/>
              <a:t>El código funcional completo de la clase sería el siguiente:</a:t>
            </a:r>
            <a:endParaRPr lang="es-CO" dirty="0"/>
          </a:p>
        </p:txBody>
      </p:sp>
      <p:sp>
        <p:nvSpPr>
          <p:cNvPr id="2" name="Rectangle 1">
            <a:extLst>
              <a:ext uri="{FF2B5EF4-FFF2-40B4-BE49-F238E27FC236}">
                <a16:creationId xmlns:a16="http://schemas.microsoft.com/office/drawing/2014/main" id="{ED4A6EC8-FDEB-45B8-B9A3-18F9613F0586}"/>
              </a:ext>
            </a:extLst>
          </p:cNvPr>
          <p:cNvSpPr>
            <a:spLocks noChangeArrowheads="1"/>
          </p:cNvSpPr>
          <p:nvPr/>
        </p:nvSpPr>
        <p:spPr bwMode="auto">
          <a:xfrm>
            <a:off x="1759131" y="1736479"/>
            <a:ext cx="5155474"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dirty="0" err="1">
                <a:ln>
                  <a:noFill/>
                </a:ln>
                <a:solidFill>
                  <a:srgbClr val="A9B7C6"/>
                </a:solidFill>
                <a:effectLst/>
                <a:latin typeface="Consolas" panose="020B0609020204030204" pitchFamily="49" charset="0"/>
              </a:rPr>
              <a:t>System.</a:t>
            </a:r>
            <a:r>
              <a:rPr kumimoji="0" lang="es-CO" altLang="es-CO" sz="1000" b="0" i="1" u="none" strike="noStrike" cap="none" normalizeH="0" baseline="0" dirty="0" err="1">
                <a:ln>
                  <a:noFill/>
                </a:ln>
                <a:solidFill>
                  <a:srgbClr val="9876AA"/>
                </a:solidFill>
                <a:effectLst/>
                <a:latin typeface="Consolas" panose="020B0609020204030204" pitchFamily="49" charset="0"/>
              </a:rPr>
              <a:t>out</a:t>
            </a:r>
            <a:r>
              <a:rPr kumimoji="0" lang="es-CO" altLang="es-CO" sz="1000" b="0" i="0" u="none" strike="noStrike" cap="none" normalizeH="0" baseline="0" dirty="0" err="1">
                <a:ln>
                  <a:noFill/>
                </a:ln>
                <a:solidFill>
                  <a:srgbClr val="A9B7C6"/>
                </a:solidFill>
                <a:effectLst/>
                <a:latin typeface="Consolas" panose="020B0609020204030204" pitchFamily="49" charset="0"/>
              </a:rPr>
              <a:t>.println</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a:ln>
                  <a:noFill/>
                </a:ln>
                <a:solidFill>
                  <a:srgbClr val="6A8759"/>
                </a:solidFill>
                <a:effectLst/>
                <a:latin typeface="Consolas" panose="020B0609020204030204" pitchFamily="49" charset="0"/>
              </a:rPr>
              <a:t>"input a </a:t>
            </a:r>
            <a:r>
              <a:rPr kumimoji="0" lang="es-CO" altLang="es-CO" sz="1000" b="0" i="0" u="none" strike="noStrike" cap="none" normalizeH="0" baseline="0" dirty="0" err="1">
                <a:ln>
                  <a:noFill/>
                </a:ln>
                <a:solidFill>
                  <a:srgbClr val="6A8759"/>
                </a:solidFill>
                <a:effectLst/>
                <a:latin typeface="Consolas" panose="020B0609020204030204" pitchFamily="49" charset="0"/>
              </a:rPr>
              <a:t>number</a:t>
            </a:r>
            <a:r>
              <a:rPr kumimoji="0" lang="es-CO" altLang="es-CO" sz="1000" b="0" i="0" u="none" strike="noStrike" cap="none" normalizeH="0" baseline="0" dirty="0">
                <a:ln>
                  <a:noFill/>
                </a:ln>
                <a:solidFill>
                  <a:srgbClr val="6A8759"/>
                </a:solidFill>
                <a:effectLst/>
                <a:latin typeface="Consolas" panose="020B0609020204030204" pitchFamily="49" charset="0"/>
              </a:rPr>
              <a:t>:"</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a:ln>
                  <a:noFill/>
                </a:ln>
                <a:solidFill>
                  <a:srgbClr val="CC7832"/>
                </a:solidFill>
                <a:effectLst/>
                <a:latin typeface="Consolas" panose="020B0609020204030204" pitchFamily="49" charset="0"/>
              </a:rPr>
              <a:t>;</a:t>
            </a:r>
            <a:br>
              <a:rPr kumimoji="0" lang="es-CO" altLang="es-CO" sz="1000" b="0" i="0" u="none" strike="noStrike" cap="none" normalizeH="0" baseline="0" dirty="0">
                <a:ln>
                  <a:noFill/>
                </a:ln>
                <a:solidFill>
                  <a:srgbClr val="CC7832"/>
                </a:solidFill>
                <a:effectLst/>
                <a:latin typeface="Consolas" panose="020B0609020204030204" pitchFamily="49" charset="0"/>
              </a:rPr>
            </a:br>
            <a:r>
              <a:rPr kumimoji="0" lang="es-CO" altLang="es-CO" sz="1000" b="0" i="0" u="none" strike="noStrike" cap="none" normalizeH="0" baseline="0" dirty="0" err="1">
                <a:ln>
                  <a:noFill/>
                </a:ln>
                <a:solidFill>
                  <a:srgbClr val="A9B7C6"/>
                </a:solidFill>
                <a:effectLst/>
                <a:latin typeface="Consolas" panose="020B0609020204030204" pitchFamily="49" charset="0"/>
              </a:rPr>
              <a:t>num</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err="1">
                <a:ln>
                  <a:noFill/>
                </a:ln>
                <a:solidFill>
                  <a:srgbClr val="A9B7C6"/>
                </a:solidFill>
                <a:effectLst/>
                <a:latin typeface="Consolas" panose="020B0609020204030204" pitchFamily="49" charset="0"/>
              </a:rPr>
              <a:t>keyboard.nextInt</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a:ln>
                  <a:noFill/>
                </a:ln>
                <a:solidFill>
                  <a:srgbClr val="CC7832"/>
                </a:solidFill>
                <a:effectLst/>
                <a:latin typeface="Consolas" panose="020B0609020204030204" pitchFamily="49" charset="0"/>
              </a:rPr>
              <a:t>;</a:t>
            </a:r>
            <a:br>
              <a:rPr kumimoji="0" lang="es-CO" altLang="es-CO" sz="1000" b="0" i="0" u="none" strike="noStrike" cap="none" normalizeH="0" baseline="0" dirty="0">
                <a:ln>
                  <a:noFill/>
                </a:ln>
                <a:solidFill>
                  <a:srgbClr val="CC7832"/>
                </a:solidFill>
                <a:effectLst/>
                <a:latin typeface="Consolas" panose="020B0609020204030204" pitchFamily="49" charset="0"/>
              </a:rPr>
            </a:br>
            <a:r>
              <a:rPr kumimoji="0" lang="es-CO" altLang="es-CO" sz="1000" b="0" i="0" u="none" strike="noStrike" cap="none" normalizeH="0" baseline="0" dirty="0" err="1">
                <a:ln>
                  <a:noFill/>
                </a:ln>
                <a:solidFill>
                  <a:srgbClr val="CC7832"/>
                </a:solidFill>
                <a:effectLst/>
                <a:latin typeface="Consolas" panose="020B0609020204030204" pitchFamily="49" charset="0"/>
              </a:rPr>
              <a:t>while</a:t>
            </a:r>
            <a:r>
              <a:rPr kumimoji="0" lang="es-CO" altLang="es-CO" sz="1000" b="0" i="0" u="none" strike="noStrike" cap="none" normalizeH="0" baseline="0" dirty="0">
                <a:ln>
                  <a:noFill/>
                </a:ln>
                <a:solidFill>
                  <a:srgbClr val="CC7832"/>
                </a:solidFill>
                <a:effectLst/>
                <a:latin typeface="Consolas" panose="020B0609020204030204" pitchFamily="49" charset="0"/>
              </a:rPr>
              <a:t> </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err="1">
                <a:ln>
                  <a:noFill/>
                </a:ln>
                <a:solidFill>
                  <a:srgbClr val="A9B7C6"/>
                </a:solidFill>
                <a:effectLst/>
                <a:latin typeface="Consolas" panose="020B0609020204030204" pitchFamily="49" charset="0"/>
              </a:rPr>
              <a:t>num</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a:ln>
                  <a:noFill/>
                </a:ln>
                <a:solidFill>
                  <a:srgbClr val="6897BB"/>
                </a:solidFill>
                <a:effectLst/>
                <a:latin typeface="Consolas" panose="020B0609020204030204" pitchFamily="49" charset="0"/>
              </a:rPr>
              <a:t>10</a:t>
            </a:r>
            <a:r>
              <a:rPr kumimoji="0" lang="es-CO" altLang="es-CO" sz="1000" b="0" i="0" u="none" strike="noStrike" cap="none" normalizeH="0" baseline="0" dirty="0">
                <a:ln>
                  <a:noFill/>
                </a:ln>
                <a:solidFill>
                  <a:srgbClr val="A9B7C6"/>
                </a:solidFill>
                <a:effectLst/>
                <a:latin typeface="Consolas" panose="020B0609020204030204" pitchFamily="49" charset="0"/>
              </a:rPr>
              <a:t>)</a:t>
            </a:r>
            <a:br>
              <a:rPr kumimoji="0" lang="es-CO" altLang="es-CO" sz="1000" b="0" i="0" u="none" strike="noStrike" cap="none" normalizeH="0" baseline="0" dirty="0">
                <a:ln>
                  <a:noFill/>
                </a:ln>
                <a:solidFill>
                  <a:srgbClr val="A9B7C6"/>
                </a:solidFill>
                <a:effectLst/>
                <a:latin typeface="Consolas" panose="020B0609020204030204" pitchFamily="49" charset="0"/>
              </a:rPr>
            </a:br>
            <a:r>
              <a:rPr kumimoji="0" lang="es-CO" altLang="es-CO" sz="1000" b="0" i="0" u="none" strike="noStrike" cap="none" normalizeH="0" baseline="0" dirty="0">
                <a:ln>
                  <a:noFill/>
                </a:ln>
                <a:solidFill>
                  <a:srgbClr val="A9B7C6"/>
                </a:solidFill>
                <a:effectLst/>
                <a:latin typeface="Consolas" panose="020B0609020204030204" pitchFamily="49" charset="0"/>
              </a:rPr>
              <a:t>{</a:t>
            </a:r>
            <a:br>
              <a:rPr kumimoji="0" lang="es-CO" altLang="es-CO" sz="1000" b="0" i="0" u="none" strike="noStrike" cap="none" normalizeH="0" baseline="0" dirty="0">
                <a:ln>
                  <a:noFill/>
                </a:ln>
                <a:solidFill>
                  <a:srgbClr val="A9B7C6"/>
                </a:solidFill>
                <a:effectLst/>
                <a:latin typeface="Consolas" panose="020B0609020204030204" pitchFamily="49" charset="0"/>
              </a:rPr>
            </a:br>
            <a:r>
              <a:rPr kumimoji="0" lang="es-CO" altLang="es-CO" sz="1000" b="0" i="0" u="none" strike="noStrike" cap="none" normalizeH="0" baseline="0" dirty="0">
                <a:ln>
                  <a:noFill/>
                </a:ln>
                <a:solidFill>
                  <a:srgbClr val="A9B7C6"/>
                </a:solidFill>
                <a:effectLst/>
                <a:latin typeface="Consolas" panose="020B0609020204030204" pitchFamily="49" charset="0"/>
              </a:rPr>
              <a:t>    </a:t>
            </a:r>
            <a:r>
              <a:rPr kumimoji="0" lang="es-CO" altLang="es-CO" sz="1000" b="0" i="0" u="none" strike="noStrike" cap="none" normalizeH="0" baseline="0" dirty="0" err="1">
                <a:ln>
                  <a:noFill/>
                </a:ln>
                <a:solidFill>
                  <a:srgbClr val="A9B7C6"/>
                </a:solidFill>
                <a:effectLst/>
                <a:latin typeface="Consolas" panose="020B0609020204030204" pitchFamily="49" charset="0"/>
              </a:rPr>
              <a:t>System.</a:t>
            </a:r>
            <a:r>
              <a:rPr kumimoji="0" lang="es-CO" altLang="es-CO" sz="1000" b="0" i="1" u="none" strike="noStrike" cap="none" normalizeH="0" baseline="0" dirty="0" err="1">
                <a:ln>
                  <a:noFill/>
                </a:ln>
                <a:solidFill>
                  <a:srgbClr val="9876AA"/>
                </a:solidFill>
                <a:effectLst/>
                <a:latin typeface="Consolas" panose="020B0609020204030204" pitchFamily="49" charset="0"/>
              </a:rPr>
              <a:t>out</a:t>
            </a:r>
            <a:r>
              <a:rPr kumimoji="0" lang="es-CO" altLang="es-CO" sz="1000" b="0" i="0" u="none" strike="noStrike" cap="none" normalizeH="0" baseline="0" dirty="0" err="1">
                <a:ln>
                  <a:noFill/>
                </a:ln>
                <a:solidFill>
                  <a:srgbClr val="A9B7C6"/>
                </a:solidFill>
                <a:effectLst/>
                <a:latin typeface="Consolas" panose="020B0609020204030204" pitchFamily="49" charset="0"/>
              </a:rPr>
              <a:t>.println</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a:ln>
                  <a:noFill/>
                </a:ln>
                <a:solidFill>
                  <a:srgbClr val="6A8759"/>
                </a:solidFill>
                <a:effectLst/>
                <a:latin typeface="Consolas" panose="020B0609020204030204" pitchFamily="49" charset="0"/>
              </a:rPr>
              <a:t>"</a:t>
            </a:r>
            <a:r>
              <a:rPr kumimoji="0" lang="es-CO" altLang="es-CO" sz="1000" b="0" i="0" u="none" strike="noStrike" cap="none" normalizeH="0" baseline="0" dirty="0" err="1">
                <a:ln>
                  <a:noFill/>
                </a:ln>
                <a:solidFill>
                  <a:srgbClr val="6A8759"/>
                </a:solidFill>
                <a:effectLst/>
                <a:latin typeface="Consolas" panose="020B0609020204030204" pitchFamily="49" charset="0"/>
              </a:rPr>
              <a:t>The</a:t>
            </a:r>
            <a:r>
              <a:rPr kumimoji="0" lang="es-CO" altLang="es-CO" sz="1000" b="0" i="0" u="none" strike="noStrike" cap="none" normalizeH="0" baseline="0" dirty="0">
                <a:ln>
                  <a:noFill/>
                </a:ln>
                <a:solidFill>
                  <a:srgbClr val="6A8759"/>
                </a:solidFill>
                <a:effectLst/>
                <a:latin typeface="Consolas" panose="020B0609020204030204" pitchFamily="49" charset="0"/>
              </a:rPr>
              <a:t> </a:t>
            </a:r>
            <a:r>
              <a:rPr kumimoji="0" lang="es-CO" altLang="es-CO" sz="1000" b="0" i="0" u="none" strike="noStrike" cap="none" normalizeH="0" baseline="0" dirty="0" err="1">
                <a:ln>
                  <a:noFill/>
                </a:ln>
                <a:solidFill>
                  <a:srgbClr val="6A8759"/>
                </a:solidFill>
                <a:effectLst/>
                <a:latin typeface="Consolas" panose="020B0609020204030204" pitchFamily="49" charset="0"/>
              </a:rPr>
              <a:t>number</a:t>
            </a:r>
            <a:r>
              <a:rPr kumimoji="0" lang="es-CO" altLang="es-CO" sz="1000" b="0" i="0" u="none" strike="noStrike" cap="none" normalizeH="0" baseline="0" dirty="0">
                <a:ln>
                  <a:noFill/>
                </a:ln>
                <a:solidFill>
                  <a:srgbClr val="6A8759"/>
                </a:solidFill>
                <a:effectLst/>
                <a:latin typeface="Consolas" panose="020B0609020204030204" pitchFamily="49" charset="0"/>
              </a:rPr>
              <a:t> </a:t>
            </a:r>
            <a:r>
              <a:rPr kumimoji="0" lang="es-CO" altLang="es-CO" sz="1000" b="0" i="0" u="none" strike="noStrike" cap="none" normalizeH="0" baseline="0" dirty="0" err="1">
                <a:ln>
                  <a:noFill/>
                </a:ln>
                <a:solidFill>
                  <a:srgbClr val="6A8759"/>
                </a:solidFill>
                <a:effectLst/>
                <a:latin typeface="Consolas" panose="020B0609020204030204" pitchFamily="49" charset="0"/>
              </a:rPr>
              <a:t>is</a:t>
            </a:r>
            <a:r>
              <a:rPr kumimoji="0" lang="es-CO" altLang="es-CO" sz="1000" b="0" i="0" u="none" strike="noStrike" cap="none" normalizeH="0" baseline="0" dirty="0">
                <a:ln>
                  <a:noFill/>
                </a:ln>
                <a:solidFill>
                  <a:srgbClr val="6A8759"/>
                </a:solidFill>
                <a:effectLst/>
                <a:latin typeface="Consolas" panose="020B0609020204030204" pitchFamily="49" charset="0"/>
              </a:rPr>
              <a:t> "</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err="1">
                <a:ln>
                  <a:noFill/>
                </a:ln>
                <a:solidFill>
                  <a:srgbClr val="A9B7C6"/>
                </a:solidFill>
                <a:effectLst/>
                <a:latin typeface="Consolas" panose="020B0609020204030204" pitchFamily="49" charset="0"/>
              </a:rPr>
              <a:t>num</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a:ln>
                  <a:noFill/>
                </a:ln>
                <a:solidFill>
                  <a:srgbClr val="CC7832"/>
                </a:solidFill>
                <a:effectLst/>
                <a:latin typeface="Consolas" panose="020B0609020204030204" pitchFamily="49" charset="0"/>
              </a:rPr>
              <a:t>;</a:t>
            </a:r>
            <a:br>
              <a:rPr kumimoji="0" lang="es-CO" altLang="es-CO" sz="1000" b="0" i="0" u="none" strike="noStrike" cap="none" normalizeH="0" baseline="0" dirty="0">
                <a:ln>
                  <a:noFill/>
                </a:ln>
                <a:solidFill>
                  <a:srgbClr val="CC7832"/>
                </a:solidFill>
                <a:effectLst/>
                <a:latin typeface="Consolas" panose="020B0609020204030204" pitchFamily="49" charset="0"/>
              </a:rPr>
            </a:br>
            <a:r>
              <a:rPr kumimoji="0" lang="es-CO" altLang="es-CO" sz="1000" b="0" i="0" u="none" strike="noStrike" cap="none" normalizeH="0" baseline="0" dirty="0">
                <a:ln>
                  <a:noFill/>
                </a:ln>
                <a:solidFill>
                  <a:srgbClr val="CC7832"/>
                </a:solidFill>
                <a:effectLst/>
                <a:latin typeface="Consolas" panose="020B0609020204030204" pitchFamily="49" charset="0"/>
              </a:rPr>
              <a:t>    </a:t>
            </a:r>
            <a:r>
              <a:rPr kumimoji="0" lang="es-CO" altLang="es-CO" sz="1000" b="0" i="0" u="none" strike="noStrike" cap="none" normalizeH="0" baseline="0" dirty="0" err="1">
                <a:ln>
                  <a:noFill/>
                </a:ln>
                <a:solidFill>
                  <a:srgbClr val="A9B7C6"/>
                </a:solidFill>
                <a:effectLst/>
                <a:latin typeface="Consolas" panose="020B0609020204030204" pitchFamily="49" charset="0"/>
              </a:rPr>
              <a:t>System.</a:t>
            </a:r>
            <a:r>
              <a:rPr kumimoji="0" lang="es-CO" altLang="es-CO" sz="1000" b="0" i="1" u="none" strike="noStrike" cap="none" normalizeH="0" baseline="0" dirty="0" err="1">
                <a:ln>
                  <a:noFill/>
                </a:ln>
                <a:solidFill>
                  <a:srgbClr val="9876AA"/>
                </a:solidFill>
                <a:effectLst/>
                <a:latin typeface="Consolas" panose="020B0609020204030204" pitchFamily="49" charset="0"/>
              </a:rPr>
              <a:t>out</a:t>
            </a:r>
            <a:r>
              <a:rPr kumimoji="0" lang="es-CO" altLang="es-CO" sz="1000" b="0" i="0" u="none" strike="noStrike" cap="none" normalizeH="0" baseline="0" dirty="0" err="1">
                <a:ln>
                  <a:noFill/>
                </a:ln>
                <a:solidFill>
                  <a:srgbClr val="A9B7C6"/>
                </a:solidFill>
                <a:effectLst/>
                <a:latin typeface="Consolas" panose="020B0609020204030204" pitchFamily="49" charset="0"/>
              </a:rPr>
              <a:t>.println</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a:ln>
                  <a:noFill/>
                </a:ln>
                <a:solidFill>
                  <a:srgbClr val="6A8759"/>
                </a:solidFill>
                <a:effectLst/>
                <a:latin typeface="Consolas" panose="020B0609020204030204" pitchFamily="49" charset="0"/>
              </a:rPr>
              <a:t>"input </a:t>
            </a:r>
            <a:r>
              <a:rPr kumimoji="0" lang="es-CO" altLang="es-CO" sz="1000" b="0" i="0" u="none" strike="noStrike" cap="none" normalizeH="0" baseline="0" dirty="0" err="1">
                <a:ln>
                  <a:noFill/>
                </a:ln>
                <a:solidFill>
                  <a:srgbClr val="6A8759"/>
                </a:solidFill>
                <a:effectLst/>
                <a:latin typeface="Consolas" panose="020B0609020204030204" pitchFamily="49" charset="0"/>
              </a:rPr>
              <a:t>other</a:t>
            </a:r>
            <a:r>
              <a:rPr kumimoji="0" lang="es-CO" altLang="es-CO" sz="1000" b="0" i="0" u="none" strike="noStrike" cap="none" normalizeH="0" baseline="0" dirty="0">
                <a:ln>
                  <a:noFill/>
                </a:ln>
                <a:solidFill>
                  <a:srgbClr val="6A8759"/>
                </a:solidFill>
                <a:effectLst/>
                <a:latin typeface="Consolas" panose="020B0609020204030204" pitchFamily="49" charset="0"/>
              </a:rPr>
              <a:t> </a:t>
            </a:r>
            <a:r>
              <a:rPr kumimoji="0" lang="es-CO" altLang="es-CO" sz="1000" b="0" i="0" u="none" strike="noStrike" cap="none" normalizeH="0" baseline="0" dirty="0" err="1">
                <a:ln>
                  <a:noFill/>
                </a:ln>
                <a:solidFill>
                  <a:srgbClr val="6A8759"/>
                </a:solidFill>
                <a:effectLst/>
                <a:latin typeface="Consolas" panose="020B0609020204030204" pitchFamily="49" charset="0"/>
              </a:rPr>
              <a:t>number</a:t>
            </a:r>
            <a:r>
              <a:rPr kumimoji="0" lang="es-CO" altLang="es-CO" sz="1000" b="0" i="0" u="none" strike="noStrike" cap="none" normalizeH="0" baseline="0" dirty="0">
                <a:ln>
                  <a:noFill/>
                </a:ln>
                <a:solidFill>
                  <a:srgbClr val="6A8759"/>
                </a:solidFill>
                <a:effectLst/>
                <a:latin typeface="Consolas" panose="020B0609020204030204" pitchFamily="49" charset="0"/>
              </a:rPr>
              <a:t>:"</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a:ln>
                  <a:noFill/>
                </a:ln>
                <a:solidFill>
                  <a:srgbClr val="CC7832"/>
                </a:solidFill>
                <a:effectLst/>
                <a:latin typeface="Consolas" panose="020B0609020204030204" pitchFamily="49" charset="0"/>
              </a:rPr>
              <a:t>;</a:t>
            </a:r>
            <a:br>
              <a:rPr kumimoji="0" lang="es-CO" altLang="es-CO" sz="1000" b="0" i="0" u="none" strike="noStrike" cap="none" normalizeH="0" baseline="0" dirty="0">
                <a:ln>
                  <a:noFill/>
                </a:ln>
                <a:solidFill>
                  <a:srgbClr val="CC7832"/>
                </a:solidFill>
                <a:effectLst/>
                <a:latin typeface="Consolas" panose="020B0609020204030204" pitchFamily="49" charset="0"/>
              </a:rPr>
            </a:br>
            <a:r>
              <a:rPr kumimoji="0" lang="es-CO" altLang="es-CO" sz="1000" b="0" i="0" u="none" strike="noStrike" cap="none" normalizeH="0" baseline="0" dirty="0">
                <a:ln>
                  <a:noFill/>
                </a:ln>
                <a:solidFill>
                  <a:srgbClr val="CC7832"/>
                </a:solidFill>
                <a:effectLst/>
                <a:latin typeface="Consolas" panose="020B0609020204030204" pitchFamily="49" charset="0"/>
              </a:rPr>
              <a:t>    </a:t>
            </a:r>
            <a:r>
              <a:rPr kumimoji="0" lang="es-CO" altLang="es-CO" sz="1000" b="0" i="0" u="none" strike="noStrike" cap="none" normalizeH="0" baseline="0" dirty="0" err="1">
                <a:ln>
                  <a:noFill/>
                </a:ln>
                <a:solidFill>
                  <a:srgbClr val="A9B7C6"/>
                </a:solidFill>
                <a:effectLst/>
                <a:latin typeface="Consolas" panose="020B0609020204030204" pitchFamily="49" charset="0"/>
              </a:rPr>
              <a:t>num</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err="1">
                <a:ln>
                  <a:noFill/>
                </a:ln>
                <a:solidFill>
                  <a:srgbClr val="A9B7C6"/>
                </a:solidFill>
                <a:effectLst/>
                <a:latin typeface="Consolas" panose="020B0609020204030204" pitchFamily="49" charset="0"/>
              </a:rPr>
              <a:t>keyboard.nextInt</a:t>
            </a:r>
            <a:r>
              <a:rPr kumimoji="0" lang="es-CO" altLang="es-CO" sz="1000" b="0" i="0" u="none" strike="noStrike" cap="none" normalizeH="0" baseline="0" dirty="0">
                <a:ln>
                  <a:noFill/>
                </a:ln>
                <a:solidFill>
                  <a:srgbClr val="A9B7C6"/>
                </a:solidFill>
                <a:effectLst/>
                <a:latin typeface="Consolas" panose="020B0609020204030204" pitchFamily="49" charset="0"/>
              </a:rPr>
              <a:t>()</a:t>
            </a:r>
            <a:r>
              <a:rPr kumimoji="0" lang="es-CO" altLang="es-CO" sz="1000" b="0" i="0" u="none" strike="noStrike" cap="none" normalizeH="0" baseline="0" dirty="0">
                <a:ln>
                  <a:noFill/>
                </a:ln>
                <a:solidFill>
                  <a:srgbClr val="CC7832"/>
                </a:solidFill>
                <a:effectLst/>
                <a:latin typeface="Consolas" panose="020B0609020204030204" pitchFamily="49" charset="0"/>
              </a:rPr>
              <a:t>;</a:t>
            </a:r>
            <a:br>
              <a:rPr kumimoji="0" lang="es-CO" altLang="es-CO" sz="1000" b="0" i="0" u="none" strike="noStrike" cap="none" normalizeH="0" baseline="0" dirty="0">
                <a:ln>
                  <a:noFill/>
                </a:ln>
                <a:solidFill>
                  <a:srgbClr val="CC7832"/>
                </a:solidFill>
                <a:effectLst/>
                <a:latin typeface="Consolas" panose="020B0609020204030204" pitchFamily="49" charset="0"/>
              </a:rPr>
            </a:br>
            <a:r>
              <a:rPr kumimoji="0" lang="es-CO" altLang="es-CO" sz="1000" b="0" i="0" u="none" strike="noStrike" cap="none" normalizeH="0" baseline="0" dirty="0">
                <a:ln>
                  <a:noFill/>
                </a:ln>
                <a:solidFill>
                  <a:srgbClr val="A9B7C6"/>
                </a:solidFill>
                <a:effectLst/>
                <a:latin typeface="Consolas" panose="020B0609020204030204" pitchFamily="49" charset="0"/>
              </a:rPr>
              <a:t>}</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8" name="Rectángulo 7">
            <a:extLst>
              <a:ext uri="{FF2B5EF4-FFF2-40B4-BE49-F238E27FC236}">
                <a16:creationId xmlns:a16="http://schemas.microsoft.com/office/drawing/2014/main" id="{186B8FCC-FFD5-4227-968E-4425607A4FB7}"/>
              </a:ext>
            </a:extLst>
          </p:cNvPr>
          <p:cNvSpPr/>
          <p:nvPr/>
        </p:nvSpPr>
        <p:spPr>
          <a:xfrm>
            <a:off x="1273846" y="1244524"/>
            <a:ext cx="8204490" cy="307777"/>
          </a:xfrm>
          <a:prstGeom prst="rect">
            <a:avLst/>
          </a:prstGeom>
        </p:spPr>
        <p:txBody>
          <a:bodyPr wrap="none">
            <a:spAutoFit/>
          </a:bodyPr>
          <a:lstStyle/>
          <a:p>
            <a:r>
              <a:rPr lang="es-ES" dirty="0"/>
              <a:t>Creamos un programa que pedirá un número “eternamente” hasta que el número sea diferente de 10.</a:t>
            </a:r>
            <a:endParaRPr lang="es-CO" dirty="0"/>
          </a:p>
        </p:txBody>
      </p:sp>
    </p:spTree>
    <p:extLst>
      <p:ext uri="{BB962C8B-B14F-4D97-AF65-F5344CB8AC3E}">
        <p14:creationId xmlns:p14="http://schemas.microsoft.com/office/powerpoint/2010/main" val="1210759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2"/>
        <p:cNvGrpSpPr/>
        <p:nvPr/>
      </p:nvGrpSpPr>
      <p:grpSpPr>
        <a:xfrm>
          <a:off x="0" y="0"/>
          <a:ext cx="0" cy="0"/>
          <a:chOff x="0" y="0"/>
          <a:chExt cx="0" cy="0"/>
        </a:xfrm>
      </p:grpSpPr>
      <p:sp>
        <p:nvSpPr>
          <p:cNvPr id="1103" name="Google Shape;1103;p186"/>
          <p:cNvSpPr txBox="1"/>
          <p:nvPr/>
        </p:nvSpPr>
        <p:spPr>
          <a:xfrm>
            <a:off x="1614197" y="498801"/>
            <a:ext cx="6848669" cy="523220"/>
          </a:xfrm>
          <a:prstGeom prst="rect">
            <a:avLst/>
          </a:prstGeom>
          <a:noFill/>
          <a:ln>
            <a:noFill/>
          </a:ln>
        </p:spPr>
        <p:txBody>
          <a:bodyPr spcFirstLastPara="1" wrap="square" lIns="91425" tIns="45700" rIns="91425" bIns="45700" anchor="ctr" anchorCtr="0">
            <a:spAutoFit/>
          </a:bodyPr>
          <a:lstStyle/>
          <a:p>
            <a:pPr lvl="0">
              <a:buSzPts val="2800"/>
            </a:pPr>
            <a:r>
              <a:rPr lang="es-CO" sz="2800" b="1" i="0" u="none" strike="noStrike" cap="none" dirty="0">
                <a:solidFill>
                  <a:srgbClr val="0D5274"/>
                </a:solidFill>
                <a:latin typeface="Calibri"/>
                <a:ea typeface="Calibri"/>
                <a:cs typeface="Calibri"/>
                <a:sym typeface="Calibri"/>
              </a:rPr>
              <a:t>P2Txx: D</a:t>
            </a:r>
            <a:r>
              <a:rPr lang="en-US" sz="2800" b="1" dirty="0" err="1">
                <a:solidFill>
                  <a:srgbClr val="0D5274"/>
                </a:solidFill>
                <a:latin typeface="Calibri"/>
                <a:ea typeface="Calibri"/>
                <a:cs typeface="Calibri"/>
                <a:sym typeface="Calibri"/>
              </a:rPr>
              <a:t>ifferent</a:t>
            </a:r>
            <a:r>
              <a:rPr lang="en-US" sz="2800" b="1" dirty="0">
                <a:solidFill>
                  <a:srgbClr val="0D5274"/>
                </a:solidFill>
                <a:latin typeface="Calibri"/>
                <a:ea typeface="Calibri"/>
                <a:cs typeface="Calibri"/>
                <a:sym typeface="Calibri"/>
              </a:rPr>
              <a:t> numbers less than 100</a:t>
            </a:r>
            <a:endParaRPr sz="1400" b="0" i="0" u="none" strike="noStrike" cap="none" dirty="0">
              <a:solidFill>
                <a:srgbClr val="000000"/>
              </a:solidFill>
              <a:latin typeface="Arial"/>
              <a:ea typeface="Arial"/>
              <a:cs typeface="Arial"/>
              <a:sym typeface="Arial"/>
            </a:endParaRPr>
          </a:p>
        </p:txBody>
      </p:sp>
      <p:sp>
        <p:nvSpPr>
          <p:cNvPr id="1104" name="Google Shape;1104;p186"/>
          <p:cNvSpPr txBox="1"/>
          <p:nvPr/>
        </p:nvSpPr>
        <p:spPr>
          <a:xfrm>
            <a:off x="1314450" y="1320807"/>
            <a:ext cx="10877550" cy="5078273"/>
          </a:xfrm>
          <a:prstGeom prst="rect">
            <a:avLst/>
          </a:prstGeom>
          <a:solidFill>
            <a:schemeClr val="bg1"/>
          </a:solidFill>
          <a:ln>
            <a:noFill/>
          </a:ln>
        </p:spPr>
        <p:txBody>
          <a:bodyPr spcFirstLastPara="1" wrap="square" lIns="91425" tIns="45700" rIns="91425" bIns="45700" anchor="t" anchorCtr="0">
            <a:spAutoFit/>
          </a:bodyPr>
          <a:lstStyle/>
          <a:p>
            <a:pPr lvl="0">
              <a:buSzPts val="2200"/>
            </a:pPr>
            <a:r>
              <a:rPr lang="en-US" sz="2800" b="1" dirty="0">
                <a:latin typeface="Calibri" panose="020F0502020204030204" pitchFamily="34" charset="0"/>
                <a:ea typeface="Calibri"/>
                <a:cs typeface="Calibri" panose="020F0502020204030204" pitchFamily="34" charset="0"/>
                <a:sym typeface="Calibri"/>
              </a:rPr>
              <a:t>create a JAVA software that: </a:t>
            </a:r>
            <a:r>
              <a:rPr lang="es-CO" sz="2800" b="1" dirty="0">
                <a:latin typeface="Calibri" panose="020F0502020204030204" pitchFamily="34" charset="0"/>
                <a:ea typeface="Calibri"/>
                <a:cs typeface="Calibri" panose="020F0502020204030204" pitchFamily="34" charset="0"/>
                <a:sym typeface="Calibri"/>
              </a:rPr>
              <a:t> </a:t>
            </a:r>
            <a:endParaRPr lang="es-CO" sz="1600" dirty="0">
              <a:latin typeface="Calibri" panose="020F0502020204030204" pitchFamily="34" charset="0"/>
              <a:cs typeface="Calibri" panose="020F0502020204030204" pitchFamily="34" charset="0"/>
            </a:endParaRPr>
          </a:p>
          <a:p>
            <a:pPr lvl="0">
              <a:buSzPts val="1400"/>
            </a:pPr>
            <a:endParaRPr lang="es-CO" sz="1600" dirty="0">
              <a:latin typeface="Calibri" panose="020F0502020204030204" pitchFamily="34" charset="0"/>
              <a:cs typeface="Calibri" panose="020F0502020204030204" pitchFamily="34" charset="0"/>
            </a:endParaRPr>
          </a:p>
          <a:p>
            <a:pPr lvl="0">
              <a:buSzPts val="2200"/>
            </a:pPr>
            <a:endParaRPr lang="es-CO" sz="2800" dirty="0">
              <a:latin typeface="Calibri"/>
              <a:ea typeface="Calibri"/>
              <a:cs typeface="Calibri"/>
              <a:sym typeface="Calibri"/>
            </a:endParaRPr>
          </a:p>
          <a:p>
            <a:pPr lvl="0">
              <a:buSzPts val="2200"/>
            </a:pPr>
            <a:r>
              <a:rPr lang="es-CO" sz="2800" dirty="0" err="1">
                <a:latin typeface="Calibri"/>
                <a:ea typeface="Calibri"/>
                <a:cs typeface="Calibri"/>
                <a:sym typeface="Calibri"/>
              </a:rPr>
              <a:t>Read</a:t>
            </a:r>
            <a:r>
              <a:rPr lang="es-CO" sz="2800" dirty="0">
                <a:latin typeface="Calibri"/>
                <a:ea typeface="Calibri"/>
                <a:cs typeface="Calibri"/>
                <a:sym typeface="Calibri"/>
              </a:rPr>
              <a:t> </a:t>
            </a:r>
            <a:r>
              <a:rPr lang="es-CO" sz="2800" dirty="0" err="1">
                <a:latin typeface="Calibri"/>
                <a:ea typeface="Calibri"/>
                <a:cs typeface="Calibri"/>
                <a:sym typeface="Calibri"/>
              </a:rPr>
              <a:t>from</a:t>
            </a:r>
            <a:r>
              <a:rPr lang="es-CO" sz="2800" dirty="0">
                <a:latin typeface="Calibri"/>
                <a:ea typeface="Calibri"/>
                <a:cs typeface="Calibri"/>
                <a:sym typeface="Calibri"/>
              </a:rPr>
              <a:t> </a:t>
            </a:r>
            <a:r>
              <a:rPr lang="es-CO" sz="2800" dirty="0" err="1">
                <a:latin typeface="Calibri"/>
                <a:ea typeface="Calibri"/>
                <a:cs typeface="Calibri"/>
                <a:sym typeface="Calibri"/>
              </a:rPr>
              <a:t>the</a:t>
            </a:r>
            <a:r>
              <a:rPr lang="es-CO" sz="2800" dirty="0">
                <a:latin typeface="Calibri"/>
                <a:ea typeface="Calibri"/>
                <a:cs typeface="Calibri"/>
                <a:sym typeface="Calibri"/>
              </a:rPr>
              <a:t> </a:t>
            </a:r>
            <a:r>
              <a:rPr lang="es-CO" sz="2800" dirty="0" err="1">
                <a:latin typeface="Calibri"/>
                <a:ea typeface="Calibri"/>
                <a:cs typeface="Calibri"/>
                <a:sym typeface="Calibri"/>
              </a:rPr>
              <a:t>keyboard</a:t>
            </a:r>
            <a:r>
              <a:rPr lang="es-CO" sz="2800" dirty="0">
                <a:latin typeface="Calibri"/>
                <a:ea typeface="Calibri"/>
                <a:cs typeface="Calibri"/>
                <a:sym typeface="Calibri"/>
              </a:rPr>
              <a:t> a series </a:t>
            </a:r>
            <a:r>
              <a:rPr lang="es-CO" sz="2800" dirty="0" err="1">
                <a:latin typeface="Calibri"/>
                <a:ea typeface="Calibri"/>
                <a:cs typeface="Calibri"/>
                <a:sym typeface="Calibri"/>
              </a:rPr>
              <a:t>of</a:t>
            </a:r>
            <a:r>
              <a:rPr lang="es-CO" sz="2800" dirty="0">
                <a:latin typeface="Calibri"/>
                <a:ea typeface="Calibri"/>
                <a:cs typeface="Calibri"/>
                <a:sym typeface="Calibri"/>
              </a:rPr>
              <a:t> </a:t>
            </a:r>
            <a:r>
              <a:rPr lang="es-CO" sz="2800" dirty="0" err="1">
                <a:latin typeface="Calibri"/>
                <a:ea typeface="Calibri"/>
                <a:cs typeface="Calibri"/>
                <a:sym typeface="Calibri"/>
              </a:rPr>
              <a:t>numbers</a:t>
            </a:r>
            <a:r>
              <a:rPr lang="es-CO" sz="2800" dirty="0">
                <a:latin typeface="Calibri"/>
                <a:ea typeface="Calibri"/>
                <a:cs typeface="Calibri"/>
                <a:sym typeface="Calibri"/>
              </a:rPr>
              <a:t> </a:t>
            </a:r>
            <a:r>
              <a:rPr lang="es-CO" sz="2800" dirty="0" err="1">
                <a:latin typeface="Calibri"/>
                <a:ea typeface="Calibri"/>
                <a:cs typeface="Calibri"/>
                <a:sym typeface="Calibri"/>
              </a:rPr>
              <a:t>until</a:t>
            </a:r>
            <a:r>
              <a:rPr lang="es-CO" sz="2800" dirty="0">
                <a:latin typeface="Calibri"/>
                <a:ea typeface="Calibri"/>
                <a:cs typeface="Calibri"/>
                <a:sym typeface="Calibri"/>
              </a:rPr>
              <a:t> </a:t>
            </a:r>
            <a:r>
              <a:rPr lang="es-CO" sz="2800" dirty="0" err="1">
                <a:latin typeface="Calibri"/>
                <a:ea typeface="Calibri"/>
                <a:cs typeface="Calibri"/>
                <a:sym typeface="Calibri"/>
              </a:rPr>
              <a:t>you</a:t>
            </a:r>
            <a:r>
              <a:rPr lang="es-CO" sz="2800" dirty="0">
                <a:latin typeface="Calibri"/>
                <a:ea typeface="Calibri"/>
                <a:cs typeface="Calibri"/>
                <a:sym typeface="Calibri"/>
              </a:rPr>
              <a:t> </a:t>
            </a:r>
            <a:r>
              <a:rPr lang="es-CO" sz="2800" dirty="0" err="1">
                <a:latin typeface="Calibri"/>
                <a:ea typeface="Calibri"/>
                <a:cs typeface="Calibri"/>
                <a:sym typeface="Calibri"/>
              </a:rPr>
              <a:t>get</a:t>
            </a:r>
            <a:r>
              <a:rPr lang="es-CO" sz="2800" dirty="0">
                <a:latin typeface="Calibri"/>
                <a:ea typeface="Calibri"/>
                <a:cs typeface="Calibri"/>
                <a:sym typeface="Calibri"/>
              </a:rPr>
              <a:t> </a:t>
            </a:r>
            <a:r>
              <a:rPr lang="es-CO" sz="2800" dirty="0" err="1">
                <a:latin typeface="Calibri"/>
                <a:ea typeface="Calibri"/>
                <a:cs typeface="Calibri"/>
                <a:sym typeface="Calibri"/>
              </a:rPr>
              <a:t>one</a:t>
            </a:r>
            <a:r>
              <a:rPr lang="es-CO" sz="2800" dirty="0">
                <a:latin typeface="Calibri"/>
                <a:ea typeface="Calibri"/>
                <a:cs typeface="Calibri"/>
                <a:sym typeface="Calibri"/>
              </a:rPr>
              <a:t> </a:t>
            </a:r>
            <a:r>
              <a:rPr lang="es-CO" sz="2800" dirty="0" err="1">
                <a:latin typeface="Calibri"/>
                <a:ea typeface="Calibri"/>
                <a:cs typeface="Calibri"/>
                <a:sym typeface="Calibri"/>
              </a:rPr>
              <a:t>lower</a:t>
            </a:r>
            <a:r>
              <a:rPr lang="es-CO" sz="2800" dirty="0">
                <a:latin typeface="Calibri"/>
                <a:ea typeface="Calibri"/>
                <a:cs typeface="Calibri"/>
                <a:sym typeface="Calibri"/>
              </a:rPr>
              <a:t> </a:t>
            </a:r>
            <a:r>
              <a:rPr lang="es-CO" sz="2800" dirty="0" err="1">
                <a:latin typeface="Calibri"/>
                <a:ea typeface="Calibri"/>
                <a:cs typeface="Calibri"/>
                <a:sym typeface="Calibri"/>
              </a:rPr>
              <a:t>than</a:t>
            </a:r>
            <a:r>
              <a:rPr lang="es-CO" sz="2800" dirty="0">
                <a:latin typeface="Calibri"/>
                <a:ea typeface="Calibri"/>
                <a:cs typeface="Calibri"/>
                <a:sym typeface="Calibri"/>
              </a:rPr>
              <a:t> 100, in </a:t>
            </a:r>
            <a:r>
              <a:rPr lang="es-CO" sz="2800" dirty="0" err="1">
                <a:latin typeface="Calibri"/>
                <a:ea typeface="Calibri"/>
                <a:cs typeface="Calibri"/>
                <a:sym typeface="Calibri"/>
              </a:rPr>
              <a:t>the</a:t>
            </a:r>
            <a:r>
              <a:rPr lang="es-CO" sz="2800" dirty="0">
                <a:latin typeface="Calibri"/>
                <a:ea typeface="Calibri"/>
                <a:cs typeface="Calibri"/>
                <a:sym typeface="Calibri"/>
              </a:rPr>
              <a:t> </a:t>
            </a:r>
            <a:r>
              <a:rPr lang="es-CO" sz="2800" dirty="0" err="1">
                <a:latin typeface="Calibri"/>
                <a:ea typeface="Calibri"/>
                <a:cs typeface="Calibri"/>
                <a:sym typeface="Calibri"/>
              </a:rPr>
              <a:t>end</a:t>
            </a:r>
            <a:r>
              <a:rPr lang="es-CO" sz="2800" dirty="0">
                <a:latin typeface="Calibri"/>
                <a:ea typeface="Calibri"/>
                <a:cs typeface="Calibri"/>
                <a:sym typeface="Calibri"/>
              </a:rPr>
              <a:t> determine </a:t>
            </a:r>
            <a:r>
              <a:rPr lang="es-CO" sz="2800" dirty="0" err="1">
                <a:latin typeface="Calibri"/>
                <a:ea typeface="Calibri"/>
                <a:cs typeface="Calibri"/>
                <a:sym typeface="Calibri"/>
              </a:rPr>
              <a:t>the</a:t>
            </a:r>
            <a:r>
              <a:rPr lang="es-CO" sz="2800" dirty="0">
                <a:latin typeface="Calibri"/>
                <a:ea typeface="Calibri"/>
                <a:cs typeface="Calibri"/>
                <a:sym typeface="Calibri"/>
              </a:rPr>
              <a:t> sum and </a:t>
            </a:r>
            <a:r>
              <a:rPr lang="es-CO" sz="2800" dirty="0" err="1">
                <a:latin typeface="Calibri"/>
                <a:ea typeface="Calibri"/>
                <a:cs typeface="Calibri"/>
                <a:sym typeface="Calibri"/>
              </a:rPr>
              <a:t>average</a:t>
            </a:r>
            <a:r>
              <a:rPr lang="es-CO" sz="2800" dirty="0">
                <a:latin typeface="Calibri"/>
                <a:ea typeface="Calibri"/>
                <a:cs typeface="Calibri"/>
                <a:sym typeface="Calibri"/>
              </a:rPr>
              <a:t> </a:t>
            </a:r>
            <a:r>
              <a:rPr lang="es-CO" sz="2800" dirty="0" err="1">
                <a:latin typeface="Calibri"/>
                <a:ea typeface="Calibri"/>
                <a:cs typeface="Calibri"/>
                <a:sym typeface="Calibri"/>
              </a:rPr>
              <a:t>of</a:t>
            </a:r>
            <a:r>
              <a:rPr lang="es-CO" sz="2800" dirty="0">
                <a:latin typeface="Calibri"/>
                <a:ea typeface="Calibri"/>
                <a:cs typeface="Calibri"/>
                <a:sym typeface="Calibri"/>
              </a:rPr>
              <a:t> </a:t>
            </a:r>
            <a:r>
              <a:rPr lang="es-CO" sz="2800" dirty="0" err="1">
                <a:latin typeface="Calibri"/>
                <a:ea typeface="Calibri"/>
                <a:cs typeface="Calibri"/>
                <a:sym typeface="Calibri"/>
              </a:rPr>
              <a:t>the</a:t>
            </a:r>
            <a:r>
              <a:rPr lang="es-CO" sz="2800" dirty="0">
                <a:latin typeface="Calibri"/>
                <a:ea typeface="Calibri"/>
                <a:cs typeface="Calibri"/>
                <a:sym typeface="Calibri"/>
              </a:rPr>
              <a:t> </a:t>
            </a:r>
            <a:r>
              <a:rPr lang="es-CO" sz="2800" dirty="0" err="1">
                <a:latin typeface="Calibri"/>
                <a:ea typeface="Calibri"/>
                <a:cs typeface="Calibri"/>
                <a:sym typeface="Calibri"/>
              </a:rPr>
              <a:t>numbers</a:t>
            </a:r>
            <a:r>
              <a:rPr lang="es-CO" sz="2800" dirty="0">
                <a:latin typeface="Calibri"/>
                <a:ea typeface="Calibri"/>
                <a:cs typeface="Calibri"/>
                <a:sym typeface="Calibri"/>
              </a:rPr>
              <a:t> </a:t>
            </a:r>
            <a:r>
              <a:rPr lang="es-CO" sz="2800" dirty="0" err="1">
                <a:latin typeface="Calibri"/>
                <a:ea typeface="Calibri"/>
                <a:cs typeface="Calibri"/>
                <a:sym typeface="Calibri"/>
              </a:rPr>
              <a:t>entered</a:t>
            </a:r>
            <a:r>
              <a:rPr lang="es-CO" sz="2800" dirty="0">
                <a:latin typeface="Calibri"/>
                <a:ea typeface="Calibri"/>
                <a:cs typeface="Calibri"/>
                <a:sym typeface="Calibri"/>
              </a:rPr>
              <a:t> </a:t>
            </a:r>
            <a:endParaRPr lang="es-CO" sz="1600" dirty="0"/>
          </a:p>
          <a:p>
            <a:pPr lvl="0">
              <a:buSzPts val="2200"/>
            </a:pPr>
            <a:endParaRPr lang="es-CO" sz="2800" dirty="0">
              <a:solidFill>
                <a:srgbClr val="D8D8D8"/>
              </a:solidFill>
              <a:latin typeface="Calibri"/>
              <a:ea typeface="Calibri"/>
              <a:cs typeface="Calibri"/>
              <a:sym typeface="Calibri"/>
            </a:endParaRPr>
          </a:p>
          <a:p>
            <a:pPr lvl="0">
              <a:buSzPts val="2200"/>
            </a:pPr>
            <a:r>
              <a:rPr lang="es-CO" sz="2800" dirty="0">
                <a:solidFill>
                  <a:srgbClr val="D8D8D8"/>
                </a:solidFill>
                <a:latin typeface="Calibri" panose="020F0502020204030204" pitchFamily="34" charset="0"/>
                <a:ea typeface="Calibri"/>
                <a:cs typeface="Calibri" panose="020F0502020204030204" pitchFamily="34" charset="0"/>
                <a:sym typeface="Calibri"/>
              </a:rPr>
              <a:t>crear un programa en JAVA, que:</a:t>
            </a:r>
            <a:endParaRPr lang="es-CO" sz="1600" dirty="0">
              <a:latin typeface="Calibri" panose="020F0502020204030204" pitchFamily="34" charset="0"/>
              <a:cs typeface="Calibri" panose="020F0502020204030204" pitchFamily="34" charset="0"/>
            </a:endParaRPr>
          </a:p>
          <a:p>
            <a:pPr lvl="0">
              <a:buSzPts val="2200"/>
            </a:pPr>
            <a:endParaRPr lang="es-CO" sz="2800" dirty="0">
              <a:solidFill>
                <a:srgbClr val="D8D8D8"/>
              </a:solidFill>
              <a:latin typeface="Calibri"/>
              <a:ea typeface="Calibri"/>
              <a:cs typeface="Calibri"/>
              <a:sym typeface="Calibri"/>
            </a:endParaRPr>
          </a:p>
          <a:p>
            <a:pPr lvl="0">
              <a:buSzPts val="2200"/>
            </a:pPr>
            <a:endParaRPr lang="es-CO" sz="2800" dirty="0">
              <a:solidFill>
                <a:srgbClr val="D8D8D8"/>
              </a:solidFill>
              <a:latin typeface="Calibri"/>
              <a:ea typeface="Calibri"/>
              <a:cs typeface="Calibri"/>
              <a:sym typeface="Calibri"/>
            </a:endParaRPr>
          </a:p>
          <a:p>
            <a:pPr lvl="0">
              <a:buSzPts val="2200"/>
            </a:pPr>
            <a:r>
              <a:rPr lang="es-CO" sz="2800" dirty="0">
                <a:solidFill>
                  <a:srgbClr val="D8D8D8"/>
                </a:solidFill>
                <a:latin typeface="Calibri"/>
                <a:ea typeface="Calibri"/>
                <a:cs typeface="Calibri"/>
                <a:sym typeface="Calibri"/>
              </a:rPr>
              <a:t>Lea desde el teclado una serie de números hasta obtener uno inferior a 100, al final determinar la suma y promedio de los números ingresados.</a:t>
            </a:r>
          </a:p>
          <a:p>
            <a:pPr lvl="0">
              <a:buSzPts val="2200"/>
            </a:pPr>
            <a:endParaRPr lang="es-CO" sz="2800" dirty="0">
              <a:solidFill>
                <a:srgbClr val="D8D8D8"/>
              </a:solidFill>
              <a:latin typeface="Calibri"/>
              <a:ea typeface="Calibri"/>
              <a:cs typeface="Calibri"/>
              <a:sym typeface="Calibri"/>
            </a:endParaRPr>
          </a:p>
        </p:txBody>
      </p:sp>
    </p:spTree>
    <p:extLst>
      <p:ext uri="{BB962C8B-B14F-4D97-AF65-F5344CB8AC3E}">
        <p14:creationId xmlns:p14="http://schemas.microsoft.com/office/powerpoint/2010/main" val="1306772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Google Shape;232;p32"/>
          <p:cNvSpPr txBox="1"/>
          <p:nvPr/>
        </p:nvSpPr>
        <p:spPr>
          <a:xfrm>
            <a:off x="339187" y="2887723"/>
            <a:ext cx="11513625" cy="40318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err="1">
                <a:solidFill>
                  <a:srgbClr val="FFC000"/>
                </a:solidFill>
                <a:latin typeface="Arial"/>
                <a:ea typeface="Arial"/>
                <a:cs typeface="Arial"/>
                <a:sym typeface="Arial"/>
              </a:rPr>
              <a:t>Faculty</a:t>
            </a:r>
            <a:r>
              <a:rPr lang="es-CO" sz="2800" b="1" i="0" u="none" strike="noStrike" cap="none" dirty="0">
                <a:solidFill>
                  <a:srgbClr val="FFC000"/>
                </a:solidFill>
                <a:latin typeface="Arial"/>
                <a:ea typeface="Arial"/>
                <a:cs typeface="Arial"/>
                <a:sym typeface="Arial"/>
              </a:rPr>
              <a:t>: 	</a:t>
            </a:r>
            <a:r>
              <a:rPr lang="es-CO" sz="2800" b="0" i="0" u="none" strike="noStrike" cap="none" dirty="0" err="1">
                <a:solidFill>
                  <a:srgbClr val="FFC000"/>
                </a:solidFill>
                <a:latin typeface="Arial"/>
                <a:ea typeface="Arial"/>
                <a:cs typeface="Arial"/>
                <a:sym typeface="Arial"/>
              </a:rPr>
              <a:t>Systems</a:t>
            </a:r>
            <a:r>
              <a:rPr lang="es-CO" sz="2800" b="0" i="0" u="none" strike="noStrike" cap="none" dirty="0">
                <a:solidFill>
                  <a:srgbClr val="FFC000"/>
                </a:solidFill>
                <a:latin typeface="Arial"/>
                <a:ea typeface="Arial"/>
                <a:cs typeface="Arial"/>
                <a:sym typeface="Arial"/>
              </a:rPr>
              <a:t> </a:t>
            </a:r>
            <a:r>
              <a:rPr lang="es-CO" sz="2800" b="0" i="0" u="none" strike="noStrike" cap="none" dirty="0" err="1">
                <a:solidFill>
                  <a:srgbClr val="FFC000"/>
                </a:solidFill>
                <a:latin typeface="Arial"/>
                <a:ea typeface="Arial"/>
                <a:cs typeface="Arial"/>
                <a:sym typeface="Arial"/>
              </a:rPr>
              <a:t>engineer</a:t>
            </a:r>
            <a:endParaRPr sz="2800" b="0" i="0" u="none" strike="noStrike" cap="none" dirty="0">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err="1">
                <a:solidFill>
                  <a:srgbClr val="FFC000"/>
                </a:solidFill>
                <a:latin typeface="Arial"/>
                <a:ea typeface="Arial"/>
                <a:cs typeface="Arial"/>
                <a:sym typeface="Arial"/>
              </a:rPr>
              <a:t>Course</a:t>
            </a:r>
            <a:r>
              <a:rPr lang="es-CO" sz="2800" b="1" i="0" u="none" strike="noStrike" cap="none" dirty="0">
                <a:solidFill>
                  <a:srgbClr val="FFC000"/>
                </a:solidFill>
                <a:latin typeface="Arial"/>
                <a:ea typeface="Arial"/>
                <a:cs typeface="Arial"/>
                <a:sym typeface="Arial"/>
              </a:rPr>
              <a:t>:	</a:t>
            </a:r>
            <a:r>
              <a:rPr lang="es-CO" sz="2800" b="0" i="0" u="none" strike="noStrike" cap="none" dirty="0" err="1">
                <a:solidFill>
                  <a:srgbClr val="FFC000"/>
                </a:solidFill>
                <a:latin typeface="Arial"/>
                <a:ea typeface="Arial"/>
                <a:cs typeface="Arial"/>
                <a:sym typeface="Arial"/>
              </a:rPr>
              <a:t>Introduction</a:t>
            </a:r>
            <a:r>
              <a:rPr lang="es-CO" sz="2800" b="0" i="0" u="none" strike="noStrike" cap="none" dirty="0">
                <a:solidFill>
                  <a:srgbClr val="FFC000"/>
                </a:solidFill>
                <a:latin typeface="Arial"/>
                <a:ea typeface="Arial"/>
                <a:cs typeface="Arial"/>
                <a:sym typeface="Arial"/>
              </a:rPr>
              <a:t> </a:t>
            </a:r>
            <a:r>
              <a:rPr lang="es-CO" sz="2800" b="0" i="0" u="none" strike="noStrike" cap="none" dirty="0" err="1">
                <a:solidFill>
                  <a:srgbClr val="FFC000"/>
                </a:solidFill>
                <a:latin typeface="Arial"/>
                <a:ea typeface="Arial"/>
                <a:cs typeface="Arial"/>
                <a:sym typeface="Arial"/>
              </a:rPr>
              <a:t>of</a:t>
            </a:r>
            <a:r>
              <a:rPr lang="es-CO" sz="2800" b="0" i="0" u="none" strike="noStrike" cap="none" dirty="0">
                <a:solidFill>
                  <a:srgbClr val="FFC000"/>
                </a:solidFill>
                <a:latin typeface="Arial"/>
                <a:ea typeface="Arial"/>
                <a:cs typeface="Arial"/>
                <a:sym typeface="Arial"/>
              </a:rPr>
              <a:t> </a:t>
            </a:r>
            <a:r>
              <a:rPr lang="es-CO" sz="2800" b="0" i="0" u="none" strike="noStrike" cap="none" dirty="0" err="1">
                <a:solidFill>
                  <a:srgbClr val="FFC000"/>
                </a:solidFill>
                <a:latin typeface="Arial"/>
                <a:ea typeface="Arial"/>
                <a:cs typeface="Arial"/>
                <a:sym typeface="Arial"/>
              </a:rPr>
              <a:t>Programming</a:t>
            </a:r>
            <a:endParaRPr sz="2800" b="0" i="0" u="none" strike="noStrike" cap="none" dirty="0">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err="1">
                <a:solidFill>
                  <a:srgbClr val="FFC000"/>
                </a:solidFill>
                <a:latin typeface="Arial"/>
                <a:ea typeface="Arial"/>
                <a:cs typeface="Arial"/>
                <a:sym typeface="Arial"/>
              </a:rPr>
              <a:t>Topic</a:t>
            </a:r>
            <a:r>
              <a:rPr lang="es-CO" sz="2800" b="1" i="0" u="none" strike="noStrike" cap="none" dirty="0">
                <a:solidFill>
                  <a:srgbClr val="FFC000"/>
                </a:solidFill>
                <a:latin typeface="Arial"/>
                <a:ea typeface="Arial"/>
                <a:cs typeface="Arial"/>
                <a:sym typeface="Arial"/>
              </a:rPr>
              <a:t>: 	Ciclos FOR y WHILE</a:t>
            </a:r>
          </a:p>
          <a:p>
            <a:pPr marL="0" marR="0" lvl="0" indent="0" algn="l" rtl="0">
              <a:lnSpc>
                <a:spcPct val="100000"/>
              </a:lnSpc>
              <a:spcBef>
                <a:spcPts val="0"/>
              </a:spcBef>
              <a:spcAft>
                <a:spcPts val="0"/>
              </a:spcAft>
              <a:buClr>
                <a:srgbClr val="000000"/>
              </a:buClr>
              <a:buSzPts val="2800"/>
              <a:buFont typeface="Arial"/>
              <a:buNone/>
            </a:pPr>
            <a:r>
              <a:rPr lang="es-CO" sz="2400" b="1" i="0" u="none" strike="noStrike" cap="none" dirty="0">
                <a:solidFill>
                  <a:srgbClr val="FFC000"/>
                </a:solidFill>
                <a:latin typeface="Arial"/>
                <a:ea typeface="Arial"/>
                <a:cs typeface="Arial"/>
                <a:sym typeface="Arial"/>
              </a:rPr>
              <a:t>________________________________________________</a:t>
            </a:r>
            <a:endParaRPr sz="1200" b="0" i="0" u="none" strike="noStrike" cap="none" dirty="0">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CO" sz="2400" b="1" i="0" u="none" strike="noStrike" cap="none" dirty="0" err="1">
                <a:solidFill>
                  <a:srgbClr val="FFC000"/>
                </a:solidFill>
                <a:latin typeface="Arial"/>
                <a:ea typeface="Arial"/>
                <a:cs typeface="Arial"/>
                <a:sym typeface="Arial"/>
              </a:rPr>
              <a:t>Socializer</a:t>
            </a:r>
            <a:r>
              <a:rPr lang="es-CO" sz="2400" b="1" i="0" u="none" strike="noStrike" cap="none" dirty="0">
                <a:solidFill>
                  <a:srgbClr val="FFC000"/>
                </a:solidFill>
                <a:latin typeface="Arial"/>
                <a:ea typeface="Arial"/>
                <a:cs typeface="Arial"/>
                <a:sym typeface="Arial"/>
              </a:rPr>
              <a:t>:</a:t>
            </a:r>
            <a:r>
              <a:rPr lang="es-CO" sz="2400" b="0" i="0" u="none" strike="noStrike" cap="none" dirty="0">
                <a:solidFill>
                  <a:srgbClr val="FFC000"/>
                </a:solidFill>
                <a:latin typeface="Arial"/>
                <a:ea typeface="Arial"/>
                <a:cs typeface="Arial"/>
                <a:sym typeface="Arial"/>
              </a:rPr>
              <a:t> 	Luis Fernando Castellanos Guarín</a:t>
            </a:r>
            <a:endParaRPr sz="2400" b="0" i="0" u="none" strike="noStrike" cap="none" dirty="0">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CO" sz="2400" b="0" i="0" u="none" strike="noStrike" cap="none" dirty="0">
                <a:solidFill>
                  <a:srgbClr val="FFC000"/>
                </a:solidFill>
                <a:latin typeface="Arial"/>
                <a:ea typeface="Arial"/>
                <a:cs typeface="Arial"/>
                <a:sym typeface="Arial"/>
              </a:rPr>
              <a:t>			Karen Daniela Cuervo Cely</a:t>
            </a:r>
            <a:endParaRPr sz="2400" b="0" i="0" u="none" strike="noStrike" cap="none" dirty="0">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CO" sz="2400" b="1" i="0" u="none" strike="noStrike" cap="none" dirty="0">
                <a:solidFill>
                  <a:srgbClr val="FFC000"/>
                </a:solidFill>
                <a:latin typeface="Arial"/>
                <a:ea typeface="Arial"/>
                <a:cs typeface="Arial"/>
                <a:sym typeface="Arial"/>
              </a:rPr>
              <a:t>Email:</a:t>
            </a:r>
            <a:r>
              <a:rPr lang="es-CO" sz="2400" b="0" i="0" u="none" strike="noStrike" cap="none" dirty="0">
                <a:solidFill>
                  <a:srgbClr val="FFC000"/>
                </a:solidFill>
                <a:latin typeface="Arial"/>
                <a:ea typeface="Arial"/>
                <a:cs typeface="Arial"/>
                <a:sym typeface="Arial"/>
              </a:rPr>
              <a:t> 		</a:t>
            </a:r>
            <a:r>
              <a:rPr lang="es-CO" sz="2400" b="0" i="0" u="sng" strike="noStrike" cap="none" dirty="0">
                <a:solidFill>
                  <a:srgbClr val="FFC000"/>
                </a:solidFill>
                <a:latin typeface="Arial"/>
                <a:ea typeface="Arial"/>
                <a:cs typeface="Arial"/>
                <a:sym typeface="Arial"/>
                <a:hlinkClick r:id="rId4"/>
              </a:rPr>
              <a:t>Luis.castellanosg@usantoto.edu.co</a:t>
            </a:r>
            <a:endParaRPr sz="2400" b="0" i="0" u="none" strike="noStrike" cap="none" dirty="0">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CO" sz="2400" b="1" i="0" u="none" strike="noStrike" cap="none" dirty="0">
                <a:solidFill>
                  <a:srgbClr val="FFC000"/>
                </a:solidFill>
                <a:latin typeface="Arial"/>
                <a:ea typeface="Arial"/>
                <a:cs typeface="Arial"/>
                <a:sym typeface="Arial"/>
              </a:rPr>
              <a:t>			</a:t>
            </a:r>
            <a:r>
              <a:rPr lang="es-CO" sz="2400" b="1" i="0" u="sng" strike="noStrike" cap="none" dirty="0">
                <a:solidFill>
                  <a:srgbClr val="FFC000"/>
                </a:solidFill>
                <a:latin typeface="Arial"/>
                <a:ea typeface="Arial"/>
                <a:cs typeface="Arial"/>
                <a:sym typeface="Arial"/>
                <a:hlinkClick r:id="rId5"/>
              </a:rPr>
              <a:t>Karen.cuervo@usantoto.edu.co</a:t>
            </a:r>
            <a:r>
              <a:rPr lang="es-CO" sz="2400" b="1" i="0" u="none" strike="noStrike" cap="none" dirty="0">
                <a:solidFill>
                  <a:srgbClr val="FFC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CO" sz="2400" b="1" i="0" u="none" strike="noStrike" cap="none" dirty="0" err="1">
                <a:solidFill>
                  <a:srgbClr val="FFC000"/>
                </a:solidFill>
                <a:latin typeface="Arial"/>
                <a:ea typeface="Arial"/>
                <a:cs typeface="Arial"/>
                <a:sym typeface="Arial"/>
              </a:rPr>
              <a:t>Phone</a:t>
            </a:r>
            <a:r>
              <a:rPr lang="es-CO" sz="2400" b="1" i="0" u="none" strike="noStrike" cap="none" dirty="0">
                <a:solidFill>
                  <a:srgbClr val="FFC000"/>
                </a:solidFill>
                <a:latin typeface="Arial"/>
                <a:ea typeface="Arial"/>
                <a:cs typeface="Arial"/>
                <a:sym typeface="Arial"/>
              </a:rPr>
              <a:t>: </a:t>
            </a:r>
            <a:r>
              <a:rPr lang="es-CO" sz="2400" b="0" i="0" u="none" strike="noStrike" cap="none" dirty="0">
                <a:solidFill>
                  <a:srgbClr val="FFC000"/>
                </a:solidFill>
                <a:latin typeface="Arial"/>
                <a:ea typeface="Arial"/>
                <a:cs typeface="Arial"/>
                <a:sym typeface="Arial"/>
              </a:rPr>
              <a:t>         	3214582098</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CO" sz="2400" b="0" i="0" u="none" strike="noStrike" cap="none" dirty="0">
                <a:solidFill>
                  <a:srgbClr val="FFC000"/>
                </a:solidFill>
                <a:latin typeface="Arial"/>
                <a:ea typeface="Arial"/>
                <a:cs typeface="Arial"/>
                <a:sym typeface="Arial"/>
              </a:rPr>
              <a:t>			3105856930</a:t>
            </a:r>
            <a:endParaRPr sz="2800" b="0" i="0" u="none" strike="noStrike" cap="none" dirty="0">
              <a:solidFill>
                <a:srgbClr val="FFC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2"/>
        <p:cNvGrpSpPr/>
        <p:nvPr/>
      </p:nvGrpSpPr>
      <p:grpSpPr>
        <a:xfrm>
          <a:off x="0" y="0"/>
          <a:ext cx="0" cy="0"/>
          <a:chOff x="0" y="0"/>
          <a:chExt cx="0" cy="0"/>
        </a:xfrm>
      </p:grpSpPr>
      <p:sp>
        <p:nvSpPr>
          <p:cNvPr id="1103" name="Google Shape;1103;p186"/>
          <p:cNvSpPr txBox="1"/>
          <p:nvPr/>
        </p:nvSpPr>
        <p:spPr>
          <a:xfrm>
            <a:off x="1614197" y="498801"/>
            <a:ext cx="6848669" cy="523220"/>
          </a:xfrm>
          <a:prstGeom prst="rect">
            <a:avLst/>
          </a:prstGeom>
          <a:noFill/>
          <a:ln>
            <a:noFill/>
          </a:ln>
        </p:spPr>
        <p:txBody>
          <a:bodyPr spcFirstLastPara="1" wrap="square" lIns="91425" tIns="45700" rIns="91425" bIns="45700" anchor="ctr" anchorCtr="0">
            <a:spAutoFit/>
          </a:bodyPr>
          <a:lstStyle/>
          <a:p>
            <a:pPr lvl="0">
              <a:buSzPts val="2800"/>
            </a:pPr>
            <a:r>
              <a:rPr lang="es-CO" sz="2800" b="1" i="0" u="none" strike="noStrike" cap="none" dirty="0">
                <a:solidFill>
                  <a:srgbClr val="0D5274"/>
                </a:solidFill>
                <a:latin typeface="Calibri"/>
                <a:ea typeface="Calibri"/>
                <a:cs typeface="Calibri"/>
                <a:sym typeface="Calibri"/>
              </a:rPr>
              <a:t>P2Txx: D</a:t>
            </a:r>
            <a:r>
              <a:rPr lang="en-US" sz="2800" b="1" dirty="0" err="1">
                <a:solidFill>
                  <a:srgbClr val="0D5274"/>
                </a:solidFill>
                <a:latin typeface="Calibri"/>
                <a:ea typeface="Calibri"/>
                <a:cs typeface="Calibri"/>
                <a:sym typeface="Calibri"/>
              </a:rPr>
              <a:t>ifferent</a:t>
            </a:r>
            <a:r>
              <a:rPr lang="en-US" sz="2800" b="1" dirty="0">
                <a:solidFill>
                  <a:srgbClr val="0D5274"/>
                </a:solidFill>
                <a:latin typeface="Calibri"/>
                <a:ea typeface="Calibri"/>
                <a:cs typeface="Calibri"/>
                <a:sym typeface="Calibri"/>
              </a:rPr>
              <a:t> numbers less than 100</a:t>
            </a:r>
            <a:endParaRPr sz="1400" b="0" i="0" u="none" strike="noStrike" cap="none" dirty="0">
              <a:solidFill>
                <a:srgbClr val="000000"/>
              </a:solidFill>
              <a:latin typeface="Arial"/>
              <a:ea typeface="Arial"/>
              <a:cs typeface="Arial"/>
              <a:sym typeface="Arial"/>
            </a:endParaRPr>
          </a:p>
        </p:txBody>
      </p:sp>
      <p:sp>
        <p:nvSpPr>
          <p:cNvPr id="1104" name="Google Shape;1104;p186"/>
          <p:cNvSpPr txBox="1"/>
          <p:nvPr/>
        </p:nvSpPr>
        <p:spPr>
          <a:xfrm>
            <a:off x="1314450" y="1320807"/>
            <a:ext cx="10877550" cy="5478382"/>
          </a:xfrm>
          <a:prstGeom prst="rect">
            <a:avLst/>
          </a:prstGeom>
          <a:solidFill>
            <a:schemeClr val="bg1"/>
          </a:solidFill>
          <a:ln>
            <a:noFill/>
          </a:ln>
        </p:spPr>
        <p:txBody>
          <a:bodyPr spcFirstLastPara="1" wrap="square" lIns="91425" tIns="45700" rIns="91425" bIns="45700" anchor="t" anchorCtr="0">
            <a:spAutoFit/>
          </a:bodyPr>
          <a:lstStyle/>
          <a:p>
            <a:pPr lvl="0">
              <a:buSzPts val="2200"/>
            </a:pPr>
            <a:r>
              <a:rPr lang="en-US" sz="2400" b="1" dirty="0">
                <a:latin typeface="Calibri" panose="020F0502020204030204" pitchFamily="34" charset="0"/>
                <a:ea typeface="Calibri"/>
                <a:cs typeface="Calibri" panose="020F0502020204030204" pitchFamily="34" charset="0"/>
                <a:sym typeface="Calibri"/>
              </a:rPr>
              <a:t>create a JAVA software that: </a:t>
            </a:r>
            <a:r>
              <a:rPr lang="es-CO" sz="2400" b="1" dirty="0">
                <a:latin typeface="Calibri" panose="020F0502020204030204" pitchFamily="34" charset="0"/>
                <a:ea typeface="Calibri"/>
                <a:cs typeface="Calibri" panose="020F0502020204030204" pitchFamily="34" charset="0"/>
                <a:sym typeface="Calibri"/>
              </a:rPr>
              <a:t> </a:t>
            </a:r>
            <a:endParaRPr lang="es-CO" dirty="0">
              <a:latin typeface="Calibri" panose="020F0502020204030204" pitchFamily="34" charset="0"/>
              <a:cs typeface="Calibri" panose="020F0502020204030204" pitchFamily="34" charset="0"/>
            </a:endParaRPr>
          </a:p>
          <a:p>
            <a:pPr lvl="0">
              <a:buSzPts val="1400"/>
            </a:pPr>
            <a:endParaRPr lang="es-CO" dirty="0">
              <a:latin typeface="Calibri" panose="020F0502020204030204" pitchFamily="34" charset="0"/>
              <a:cs typeface="Calibri" panose="020F0502020204030204" pitchFamily="34" charset="0"/>
            </a:endParaRPr>
          </a:p>
          <a:p>
            <a:pPr lvl="0">
              <a:buSzPts val="2200"/>
            </a:pPr>
            <a:r>
              <a:rPr lang="es-CO" sz="2400" dirty="0">
                <a:latin typeface="Calibri" panose="020F0502020204030204" pitchFamily="34" charset="0"/>
                <a:ea typeface="Calibri"/>
                <a:cs typeface="Calibri" panose="020F0502020204030204" pitchFamily="34" charset="0"/>
                <a:sym typeface="Calibri"/>
              </a:rPr>
              <a:t>A </a:t>
            </a:r>
            <a:r>
              <a:rPr lang="es-CO" sz="2400" dirty="0" err="1">
                <a:latin typeface="Calibri" panose="020F0502020204030204" pitchFamily="34" charset="0"/>
                <a:ea typeface="Calibri"/>
                <a:cs typeface="Calibri" panose="020F0502020204030204" pitchFamily="34" charset="0"/>
                <a:sym typeface="Calibri"/>
              </a:rPr>
              <a:t>housewife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needs</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to</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make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market</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of</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month</a:t>
            </a:r>
            <a:r>
              <a:rPr lang="es-CO" sz="2400" dirty="0">
                <a:latin typeface="Calibri" panose="020F0502020204030204" pitchFamily="34" charset="0"/>
                <a:ea typeface="Calibri"/>
                <a:cs typeface="Calibri" panose="020F0502020204030204" pitchFamily="34" charset="0"/>
                <a:sym typeface="Calibri"/>
              </a:rPr>
              <a:t> and </a:t>
            </a:r>
            <a:r>
              <a:rPr lang="es-CO" sz="2400" dirty="0" err="1">
                <a:latin typeface="Calibri" panose="020F0502020204030204" pitchFamily="34" charset="0"/>
                <a:ea typeface="Calibri"/>
                <a:cs typeface="Calibri" panose="020F0502020204030204" pitchFamily="34" charset="0"/>
                <a:sym typeface="Calibri"/>
              </a:rPr>
              <a:t>only</a:t>
            </a:r>
            <a:r>
              <a:rPr lang="es-CO" sz="2400" dirty="0">
                <a:latin typeface="Calibri" panose="020F0502020204030204" pitchFamily="34" charset="0"/>
                <a:ea typeface="Calibri"/>
                <a:cs typeface="Calibri" panose="020F0502020204030204" pitchFamily="34" charset="0"/>
                <a:sym typeface="Calibri"/>
              </a:rPr>
              <a:t> has $ 500,000 pesos. </a:t>
            </a:r>
            <a:r>
              <a:rPr lang="es-CO" sz="2400" dirty="0" err="1">
                <a:latin typeface="Calibri" panose="020F0502020204030204" pitchFamily="34" charset="0"/>
                <a:ea typeface="Calibri"/>
                <a:cs typeface="Calibri" panose="020F0502020204030204" pitchFamily="34" charset="0"/>
                <a:sym typeface="Calibri"/>
              </a:rPr>
              <a:t>Perform</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an</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algorithm</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that</a:t>
            </a:r>
            <a:r>
              <a:rPr lang="es-CO" sz="2400" dirty="0">
                <a:latin typeface="Calibri" panose="020F0502020204030204" pitchFamily="34" charset="0"/>
                <a:ea typeface="Calibri"/>
                <a:cs typeface="Calibri" panose="020F0502020204030204" pitchFamily="34" charset="0"/>
                <a:sym typeface="Calibri"/>
              </a:rPr>
              <a:t> captures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price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of</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each</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product</a:t>
            </a:r>
            <a:r>
              <a:rPr lang="es-CO" sz="2400" dirty="0">
                <a:latin typeface="Calibri" panose="020F0502020204030204" pitchFamily="34" charset="0"/>
                <a:ea typeface="Calibri"/>
                <a:cs typeface="Calibri" panose="020F0502020204030204" pitchFamily="34" charset="0"/>
                <a:sym typeface="Calibri"/>
              </a:rPr>
              <a:t> and </a:t>
            </a:r>
            <a:r>
              <a:rPr lang="es-CO" sz="2400" dirty="0" err="1">
                <a:latin typeface="Calibri" panose="020F0502020204030204" pitchFamily="34" charset="0"/>
                <a:ea typeface="Calibri"/>
                <a:cs typeface="Calibri" panose="020F0502020204030204" pitchFamily="34" charset="0"/>
                <a:sym typeface="Calibri"/>
              </a:rPr>
              <a:t>adds</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it</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until</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account</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reaches</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maximum</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limit</a:t>
            </a:r>
            <a:r>
              <a:rPr lang="es-CO" sz="2400" dirty="0">
                <a:latin typeface="Calibri" panose="020F0502020204030204" pitchFamily="34" charset="0"/>
                <a:ea typeface="Calibri"/>
                <a:cs typeface="Calibri" panose="020F0502020204030204" pitchFamily="34" charset="0"/>
                <a:sym typeface="Calibri"/>
              </a:rPr>
              <a:t> (500,000), in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end</a:t>
            </a:r>
            <a:r>
              <a:rPr lang="es-CO" sz="2400" dirty="0">
                <a:latin typeface="Calibri" panose="020F0502020204030204" pitchFamily="34" charset="0"/>
                <a:ea typeface="Calibri"/>
                <a:cs typeface="Calibri" panose="020F0502020204030204" pitchFamily="34" charset="0"/>
                <a:sym typeface="Calibri"/>
              </a:rPr>
              <a:t> determine </a:t>
            </a:r>
            <a:r>
              <a:rPr lang="es-CO" sz="2400" dirty="0" err="1">
                <a:latin typeface="Calibri" panose="020F0502020204030204" pitchFamily="34" charset="0"/>
                <a:ea typeface="Calibri"/>
                <a:cs typeface="Calibri" panose="020F0502020204030204" pitchFamily="34" charset="0"/>
                <a:sym typeface="Calibri"/>
              </a:rPr>
              <a:t>how</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many</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products</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you</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buy</a:t>
            </a:r>
            <a:r>
              <a:rPr lang="es-CO" sz="2400" dirty="0">
                <a:latin typeface="Calibri" panose="020F0502020204030204" pitchFamily="34" charset="0"/>
                <a:ea typeface="Calibri"/>
                <a:cs typeface="Calibri" panose="020F0502020204030204" pitchFamily="34" charset="0"/>
                <a:sym typeface="Calibri"/>
              </a:rPr>
              <a:t> and </a:t>
            </a:r>
            <a:r>
              <a:rPr lang="es-CO" sz="2400" dirty="0" err="1">
                <a:latin typeface="Calibri" panose="020F0502020204030204" pitchFamily="34" charset="0"/>
                <a:ea typeface="Calibri"/>
                <a:cs typeface="Calibri" panose="020F0502020204030204" pitchFamily="34" charset="0"/>
                <a:sym typeface="Calibri"/>
              </a:rPr>
              <a:t>when</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it</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was</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total </a:t>
            </a:r>
            <a:r>
              <a:rPr lang="es-CO" sz="2400" dirty="0" err="1">
                <a:latin typeface="Calibri" panose="020F0502020204030204" pitchFamily="34" charset="0"/>
                <a:ea typeface="Calibri"/>
                <a:cs typeface="Calibri" panose="020F0502020204030204" pitchFamily="34" charset="0"/>
                <a:sym typeface="Calibri"/>
              </a:rPr>
              <a:t>value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you</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paid</a:t>
            </a:r>
            <a:endParaRPr lang="es-CO" sz="2400" dirty="0">
              <a:latin typeface="Calibri" panose="020F0502020204030204" pitchFamily="34" charset="0"/>
              <a:ea typeface="Calibri"/>
              <a:cs typeface="Calibri" panose="020F0502020204030204" pitchFamily="34" charset="0"/>
              <a:sym typeface="Calibri"/>
            </a:endParaRP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r>
              <a:rPr lang="es-CO" sz="2400" dirty="0">
                <a:solidFill>
                  <a:srgbClr val="D8D8D8"/>
                </a:solidFill>
                <a:latin typeface="Calibri" panose="020F0502020204030204" pitchFamily="34" charset="0"/>
                <a:ea typeface="Calibri"/>
                <a:cs typeface="Calibri" panose="020F0502020204030204" pitchFamily="34" charset="0"/>
                <a:sym typeface="Calibri"/>
              </a:rPr>
              <a:t>crear un programa en JAVA, que:</a:t>
            </a:r>
            <a:endParaRPr lang="es-CO" dirty="0">
              <a:latin typeface="Calibri" panose="020F0502020204030204" pitchFamily="34" charset="0"/>
              <a:cs typeface="Calibri" panose="020F0502020204030204" pitchFamily="34" charset="0"/>
            </a:endParaRP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r>
              <a:rPr lang="es-CO" sz="2400" dirty="0">
                <a:solidFill>
                  <a:srgbClr val="D8D8D8"/>
                </a:solidFill>
                <a:latin typeface="Calibri" panose="020F0502020204030204" pitchFamily="34" charset="0"/>
                <a:ea typeface="Calibri"/>
                <a:cs typeface="Calibri" panose="020F0502020204030204" pitchFamily="34" charset="0"/>
                <a:sym typeface="Calibri"/>
              </a:rPr>
              <a:t>Un ama de casa requiere hacer el mercado del mes y solo tiene $500.000 pesos. Realizar un algoritmo que capture el precio  de cada producto y lo sume hasta que la cuenta llegue al tope máximo (500.000), al final determine cuantos productos compro y cuando fue el valor total que pago.</a:t>
            </a: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235193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2"/>
        <p:cNvGrpSpPr/>
        <p:nvPr/>
      </p:nvGrpSpPr>
      <p:grpSpPr>
        <a:xfrm>
          <a:off x="0" y="0"/>
          <a:ext cx="0" cy="0"/>
          <a:chOff x="0" y="0"/>
          <a:chExt cx="0" cy="0"/>
        </a:xfrm>
      </p:grpSpPr>
      <p:sp>
        <p:nvSpPr>
          <p:cNvPr id="1103" name="Google Shape;1103;p186"/>
          <p:cNvSpPr txBox="1"/>
          <p:nvPr/>
        </p:nvSpPr>
        <p:spPr>
          <a:xfrm>
            <a:off x="1614197" y="498801"/>
            <a:ext cx="6848669" cy="523220"/>
          </a:xfrm>
          <a:prstGeom prst="rect">
            <a:avLst/>
          </a:prstGeom>
          <a:noFill/>
          <a:ln>
            <a:noFill/>
          </a:ln>
        </p:spPr>
        <p:txBody>
          <a:bodyPr spcFirstLastPara="1" wrap="square" lIns="91425" tIns="45700" rIns="91425" bIns="45700" anchor="ctr" anchorCtr="0">
            <a:spAutoFit/>
          </a:bodyPr>
          <a:lstStyle/>
          <a:p>
            <a:pPr lvl="0">
              <a:buSzPts val="2800"/>
            </a:pPr>
            <a:r>
              <a:rPr lang="es-CO" sz="2800" b="1" i="0" u="none" strike="noStrike" cap="none" dirty="0">
                <a:solidFill>
                  <a:srgbClr val="0D5274"/>
                </a:solidFill>
                <a:latin typeface="Calibri"/>
                <a:ea typeface="Calibri"/>
                <a:cs typeface="Calibri"/>
                <a:sym typeface="Calibri"/>
              </a:rPr>
              <a:t>P2Txx: </a:t>
            </a:r>
            <a:r>
              <a:rPr lang="en-US" sz="2800" b="1" dirty="0">
                <a:solidFill>
                  <a:srgbClr val="0D5274"/>
                </a:solidFill>
                <a:latin typeface="Calibri"/>
                <a:ea typeface="Calibri"/>
                <a:cs typeface="Calibri"/>
                <a:sym typeface="Calibri"/>
              </a:rPr>
              <a:t>make market with 500 thousand</a:t>
            </a:r>
            <a:endParaRPr sz="1400" b="0" i="0" u="none" strike="noStrike" cap="none" dirty="0">
              <a:solidFill>
                <a:srgbClr val="000000"/>
              </a:solidFill>
              <a:latin typeface="Arial"/>
              <a:ea typeface="Arial"/>
              <a:cs typeface="Arial"/>
              <a:sym typeface="Arial"/>
            </a:endParaRPr>
          </a:p>
        </p:txBody>
      </p:sp>
      <p:sp>
        <p:nvSpPr>
          <p:cNvPr id="1104" name="Google Shape;1104;p186"/>
          <p:cNvSpPr txBox="1"/>
          <p:nvPr/>
        </p:nvSpPr>
        <p:spPr>
          <a:xfrm>
            <a:off x="1314450" y="1320807"/>
            <a:ext cx="10877550" cy="5478382"/>
          </a:xfrm>
          <a:prstGeom prst="rect">
            <a:avLst/>
          </a:prstGeom>
          <a:solidFill>
            <a:schemeClr val="bg1"/>
          </a:solidFill>
          <a:ln>
            <a:noFill/>
          </a:ln>
        </p:spPr>
        <p:txBody>
          <a:bodyPr spcFirstLastPara="1" wrap="square" lIns="91425" tIns="45700" rIns="91425" bIns="45700" anchor="t" anchorCtr="0">
            <a:spAutoFit/>
          </a:bodyPr>
          <a:lstStyle/>
          <a:p>
            <a:pPr lvl="0">
              <a:buSzPts val="2200"/>
            </a:pPr>
            <a:r>
              <a:rPr lang="en-US" sz="2400" b="1" dirty="0">
                <a:latin typeface="Calibri" panose="020F0502020204030204" pitchFamily="34" charset="0"/>
                <a:ea typeface="Calibri"/>
                <a:cs typeface="Calibri" panose="020F0502020204030204" pitchFamily="34" charset="0"/>
                <a:sym typeface="Calibri"/>
              </a:rPr>
              <a:t>create a JAVA software that: </a:t>
            </a:r>
            <a:r>
              <a:rPr lang="es-CO" sz="2400" b="1" dirty="0">
                <a:latin typeface="Calibri" panose="020F0502020204030204" pitchFamily="34" charset="0"/>
                <a:ea typeface="Calibri"/>
                <a:cs typeface="Calibri" panose="020F0502020204030204" pitchFamily="34" charset="0"/>
                <a:sym typeface="Calibri"/>
              </a:rPr>
              <a:t> </a:t>
            </a:r>
            <a:endParaRPr lang="es-CO" dirty="0">
              <a:latin typeface="Calibri" panose="020F0502020204030204" pitchFamily="34" charset="0"/>
              <a:cs typeface="Calibri" panose="020F0502020204030204" pitchFamily="34" charset="0"/>
            </a:endParaRPr>
          </a:p>
          <a:p>
            <a:pPr lvl="0">
              <a:buSzPts val="1400"/>
            </a:pPr>
            <a:endParaRPr lang="es-CO" dirty="0">
              <a:latin typeface="Calibri" panose="020F0502020204030204" pitchFamily="34" charset="0"/>
              <a:cs typeface="Calibri" panose="020F0502020204030204" pitchFamily="34" charset="0"/>
            </a:endParaRPr>
          </a:p>
          <a:p>
            <a:pPr lvl="0">
              <a:buSzPts val="2200"/>
            </a:pPr>
            <a:r>
              <a:rPr lang="es-CO" sz="2400" dirty="0">
                <a:latin typeface="Calibri" panose="020F0502020204030204" pitchFamily="34" charset="0"/>
                <a:ea typeface="Calibri"/>
                <a:cs typeface="Calibri" panose="020F0502020204030204" pitchFamily="34" charset="0"/>
                <a:sym typeface="Calibri"/>
              </a:rPr>
              <a:t>A </a:t>
            </a:r>
            <a:r>
              <a:rPr lang="es-CO" sz="2400" dirty="0" err="1">
                <a:latin typeface="Calibri" panose="020F0502020204030204" pitchFamily="34" charset="0"/>
                <a:ea typeface="Calibri"/>
                <a:cs typeface="Calibri" panose="020F0502020204030204" pitchFamily="34" charset="0"/>
                <a:sym typeface="Calibri"/>
              </a:rPr>
              <a:t>housewife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needs</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to</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make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market</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of</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month</a:t>
            </a:r>
            <a:r>
              <a:rPr lang="es-CO" sz="2400" dirty="0">
                <a:latin typeface="Calibri" panose="020F0502020204030204" pitchFamily="34" charset="0"/>
                <a:ea typeface="Calibri"/>
                <a:cs typeface="Calibri" panose="020F0502020204030204" pitchFamily="34" charset="0"/>
                <a:sym typeface="Calibri"/>
              </a:rPr>
              <a:t> and </a:t>
            </a:r>
            <a:r>
              <a:rPr lang="es-CO" sz="2400" dirty="0" err="1">
                <a:latin typeface="Calibri" panose="020F0502020204030204" pitchFamily="34" charset="0"/>
                <a:ea typeface="Calibri"/>
                <a:cs typeface="Calibri" panose="020F0502020204030204" pitchFamily="34" charset="0"/>
                <a:sym typeface="Calibri"/>
              </a:rPr>
              <a:t>only</a:t>
            </a:r>
            <a:r>
              <a:rPr lang="es-CO" sz="2400" dirty="0">
                <a:latin typeface="Calibri" panose="020F0502020204030204" pitchFamily="34" charset="0"/>
                <a:ea typeface="Calibri"/>
                <a:cs typeface="Calibri" panose="020F0502020204030204" pitchFamily="34" charset="0"/>
                <a:sym typeface="Calibri"/>
              </a:rPr>
              <a:t> has $ 500,000 pesos. </a:t>
            </a:r>
            <a:r>
              <a:rPr lang="es-CO" sz="2400" dirty="0" err="1">
                <a:latin typeface="Calibri" panose="020F0502020204030204" pitchFamily="34" charset="0"/>
                <a:ea typeface="Calibri"/>
                <a:cs typeface="Calibri" panose="020F0502020204030204" pitchFamily="34" charset="0"/>
                <a:sym typeface="Calibri"/>
              </a:rPr>
              <a:t>Perform</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an</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algorithm</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that</a:t>
            </a:r>
            <a:r>
              <a:rPr lang="es-CO" sz="2400" dirty="0">
                <a:latin typeface="Calibri" panose="020F0502020204030204" pitchFamily="34" charset="0"/>
                <a:ea typeface="Calibri"/>
                <a:cs typeface="Calibri" panose="020F0502020204030204" pitchFamily="34" charset="0"/>
                <a:sym typeface="Calibri"/>
              </a:rPr>
              <a:t> captures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price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of</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each</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product</a:t>
            </a:r>
            <a:r>
              <a:rPr lang="es-CO" sz="2400" dirty="0">
                <a:latin typeface="Calibri" panose="020F0502020204030204" pitchFamily="34" charset="0"/>
                <a:ea typeface="Calibri"/>
                <a:cs typeface="Calibri" panose="020F0502020204030204" pitchFamily="34" charset="0"/>
                <a:sym typeface="Calibri"/>
              </a:rPr>
              <a:t> and </a:t>
            </a:r>
            <a:r>
              <a:rPr lang="es-CO" sz="2400" dirty="0" err="1">
                <a:latin typeface="Calibri" panose="020F0502020204030204" pitchFamily="34" charset="0"/>
                <a:ea typeface="Calibri"/>
                <a:cs typeface="Calibri" panose="020F0502020204030204" pitchFamily="34" charset="0"/>
                <a:sym typeface="Calibri"/>
              </a:rPr>
              <a:t>adds</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it</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until</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account</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reaches</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maximum</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limit</a:t>
            </a:r>
            <a:r>
              <a:rPr lang="es-CO" sz="2400" dirty="0">
                <a:latin typeface="Calibri" panose="020F0502020204030204" pitchFamily="34" charset="0"/>
                <a:ea typeface="Calibri"/>
                <a:cs typeface="Calibri" panose="020F0502020204030204" pitchFamily="34" charset="0"/>
                <a:sym typeface="Calibri"/>
              </a:rPr>
              <a:t> (500,000), in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end</a:t>
            </a:r>
            <a:r>
              <a:rPr lang="es-CO" sz="2400" dirty="0">
                <a:latin typeface="Calibri" panose="020F0502020204030204" pitchFamily="34" charset="0"/>
                <a:ea typeface="Calibri"/>
                <a:cs typeface="Calibri" panose="020F0502020204030204" pitchFamily="34" charset="0"/>
                <a:sym typeface="Calibri"/>
              </a:rPr>
              <a:t> determine </a:t>
            </a:r>
            <a:r>
              <a:rPr lang="es-CO" sz="2400" dirty="0" err="1">
                <a:latin typeface="Calibri" panose="020F0502020204030204" pitchFamily="34" charset="0"/>
                <a:ea typeface="Calibri"/>
                <a:cs typeface="Calibri" panose="020F0502020204030204" pitchFamily="34" charset="0"/>
                <a:sym typeface="Calibri"/>
              </a:rPr>
              <a:t>how</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many</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products</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you</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buy</a:t>
            </a:r>
            <a:r>
              <a:rPr lang="es-CO" sz="2400" dirty="0">
                <a:latin typeface="Calibri" panose="020F0502020204030204" pitchFamily="34" charset="0"/>
                <a:ea typeface="Calibri"/>
                <a:cs typeface="Calibri" panose="020F0502020204030204" pitchFamily="34" charset="0"/>
                <a:sym typeface="Calibri"/>
              </a:rPr>
              <a:t> and </a:t>
            </a:r>
            <a:r>
              <a:rPr lang="es-CO" sz="2400" dirty="0" err="1">
                <a:latin typeface="Calibri" panose="020F0502020204030204" pitchFamily="34" charset="0"/>
                <a:ea typeface="Calibri"/>
                <a:cs typeface="Calibri" panose="020F0502020204030204" pitchFamily="34" charset="0"/>
                <a:sym typeface="Calibri"/>
              </a:rPr>
              <a:t>when</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it</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was</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the</a:t>
            </a:r>
            <a:r>
              <a:rPr lang="es-CO" sz="2400" dirty="0">
                <a:latin typeface="Calibri" panose="020F0502020204030204" pitchFamily="34" charset="0"/>
                <a:ea typeface="Calibri"/>
                <a:cs typeface="Calibri" panose="020F0502020204030204" pitchFamily="34" charset="0"/>
                <a:sym typeface="Calibri"/>
              </a:rPr>
              <a:t> total </a:t>
            </a:r>
            <a:r>
              <a:rPr lang="es-CO" sz="2400" dirty="0" err="1">
                <a:latin typeface="Calibri" panose="020F0502020204030204" pitchFamily="34" charset="0"/>
                <a:ea typeface="Calibri"/>
                <a:cs typeface="Calibri" panose="020F0502020204030204" pitchFamily="34" charset="0"/>
                <a:sym typeface="Calibri"/>
              </a:rPr>
              <a:t>value</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you</a:t>
            </a:r>
            <a:r>
              <a:rPr lang="es-CO" sz="2400" dirty="0">
                <a:latin typeface="Calibri" panose="020F0502020204030204" pitchFamily="34" charset="0"/>
                <a:ea typeface="Calibri"/>
                <a:cs typeface="Calibri" panose="020F0502020204030204" pitchFamily="34" charset="0"/>
                <a:sym typeface="Calibri"/>
              </a:rPr>
              <a:t> </a:t>
            </a:r>
            <a:r>
              <a:rPr lang="es-CO" sz="2400" dirty="0" err="1">
                <a:latin typeface="Calibri" panose="020F0502020204030204" pitchFamily="34" charset="0"/>
                <a:ea typeface="Calibri"/>
                <a:cs typeface="Calibri" panose="020F0502020204030204" pitchFamily="34" charset="0"/>
                <a:sym typeface="Calibri"/>
              </a:rPr>
              <a:t>paid</a:t>
            </a:r>
            <a:endParaRPr lang="es-CO" sz="2400" dirty="0">
              <a:latin typeface="Calibri" panose="020F0502020204030204" pitchFamily="34" charset="0"/>
              <a:ea typeface="Calibri"/>
              <a:cs typeface="Calibri" panose="020F0502020204030204" pitchFamily="34" charset="0"/>
              <a:sym typeface="Calibri"/>
            </a:endParaRP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r>
              <a:rPr lang="es-CO" sz="2400" dirty="0">
                <a:solidFill>
                  <a:srgbClr val="D8D8D8"/>
                </a:solidFill>
                <a:latin typeface="Calibri" panose="020F0502020204030204" pitchFamily="34" charset="0"/>
                <a:ea typeface="Calibri"/>
                <a:cs typeface="Calibri" panose="020F0502020204030204" pitchFamily="34" charset="0"/>
                <a:sym typeface="Calibri"/>
              </a:rPr>
              <a:t>crear un programa en JAVA, que:</a:t>
            </a:r>
            <a:endParaRPr lang="es-CO" dirty="0">
              <a:latin typeface="Calibri" panose="020F0502020204030204" pitchFamily="34" charset="0"/>
              <a:cs typeface="Calibri" panose="020F0502020204030204" pitchFamily="34" charset="0"/>
            </a:endParaRP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r>
              <a:rPr lang="es-CO" sz="2400" dirty="0">
                <a:solidFill>
                  <a:srgbClr val="D8D8D8"/>
                </a:solidFill>
                <a:latin typeface="Calibri" panose="020F0502020204030204" pitchFamily="34" charset="0"/>
                <a:ea typeface="Calibri"/>
                <a:cs typeface="Calibri" panose="020F0502020204030204" pitchFamily="34" charset="0"/>
                <a:sym typeface="Calibri"/>
              </a:rPr>
              <a:t>Un ama de casa requiere hacer el mercado del mes y solo tiene $500.000 pesos. Realizar un algoritmo que capture el precio  de cada producto y lo sume hasta que la cuenta llegue al tope máximo (500.000), al final determine cuantos productos compro y cuando fue el valor total que pago.</a:t>
            </a: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3871569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2"/>
        <p:cNvGrpSpPr/>
        <p:nvPr/>
      </p:nvGrpSpPr>
      <p:grpSpPr>
        <a:xfrm>
          <a:off x="0" y="0"/>
          <a:ext cx="0" cy="0"/>
          <a:chOff x="0" y="0"/>
          <a:chExt cx="0" cy="0"/>
        </a:xfrm>
      </p:grpSpPr>
      <p:sp>
        <p:nvSpPr>
          <p:cNvPr id="1103" name="Google Shape;1103;p186"/>
          <p:cNvSpPr txBox="1"/>
          <p:nvPr/>
        </p:nvSpPr>
        <p:spPr>
          <a:xfrm>
            <a:off x="1614197" y="498801"/>
            <a:ext cx="6848669" cy="523220"/>
          </a:xfrm>
          <a:prstGeom prst="rect">
            <a:avLst/>
          </a:prstGeom>
          <a:noFill/>
          <a:ln>
            <a:noFill/>
          </a:ln>
        </p:spPr>
        <p:txBody>
          <a:bodyPr spcFirstLastPara="1" wrap="square" lIns="91425" tIns="45700" rIns="91425" bIns="45700" anchor="ctr" anchorCtr="0">
            <a:spAutoFit/>
          </a:bodyPr>
          <a:lstStyle/>
          <a:p>
            <a:pPr lvl="0">
              <a:buSzPts val="2800"/>
            </a:pPr>
            <a:r>
              <a:rPr lang="es-CO" sz="2800" b="1" i="0" u="none" strike="noStrike" cap="none" dirty="0">
                <a:solidFill>
                  <a:srgbClr val="0D5274"/>
                </a:solidFill>
                <a:latin typeface="Calibri"/>
                <a:ea typeface="Calibri"/>
                <a:cs typeface="Calibri"/>
                <a:sym typeface="Calibri"/>
              </a:rPr>
              <a:t>P2Txx: </a:t>
            </a:r>
            <a:r>
              <a:rPr lang="en-US" sz="2800" b="1" dirty="0">
                <a:solidFill>
                  <a:srgbClr val="0D5274"/>
                </a:solidFill>
                <a:latin typeface="Calibri"/>
                <a:ea typeface="Calibri"/>
                <a:cs typeface="Calibri"/>
                <a:sym typeface="Calibri"/>
              </a:rPr>
              <a:t>sport time</a:t>
            </a:r>
            <a:endParaRPr sz="1400" b="0" i="0" u="none" strike="noStrike" cap="none" dirty="0">
              <a:solidFill>
                <a:srgbClr val="000000"/>
              </a:solidFill>
              <a:latin typeface="Arial"/>
              <a:ea typeface="Arial"/>
              <a:cs typeface="Arial"/>
              <a:sym typeface="Arial"/>
            </a:endParaRPr>
          </a:p>
        </p:txBody>
      </p:sp>
      <p:sp>
        <p:nvSpPr>
          <p:cNvPr id="1104" name="Google Shape;1104;p186"/>
          <p:cNvSpPr txBox="1"/>
          <p:nvPr/>
        </p:nvSpPr>
        <p:spPr>
          <a:xfrm>
            <a:off x="1314450" y="1320807"/>
            <a:ext cx="10877550" cy="4739719"/>
          </a:xfrm>
          <a:prstGeom prst="rect">
            <a:avLst/>
          </a:prstGeom>
          <a:solidFill>
            <a:schemeClr val="bg1"/>
          </a:solidFill>
          <a:ln>
            <a:noFill/>
          </a:ln>
        </p:spPr>
        <p:txBody>
          <a:bodyPr spcFirstLastPara="1" wrap="square" lIns="91425" tIns="45700" rIns="91425" bIns="45700" anchor="t" anchorCtr="0">
            <a:spAutoFit/>
          </a:bodyPr>
          <a:lstStyle/>
          <a:p>
            <a:pPr lvl="0">
              <a:buSzPts val="2200"/>
            </a:pPr>
            <a:r>
              <a:rPr lang="en-US" sz="2400" b="1" dirty="0">
                <a:latin typeface="Calibri" panose="020F0502020204030204" pitchFamily="34" charset="0"/>
                <a:ea typeface="Calibri"/>
                <a:cs typeface="Calibri" panose="020F0502020204030204" pitchFamily="34" charset="0"/>
                <a:sym typeface="Calibri"/>
              </a:rPr>
              <a:t>create a JAVA software that: </a:t>
            </a:r>
            <a:r>
              <a:rPr lang="es-CO" sz="2400" b="1" dirty="0">
                <a:latin typeface="Calibri" panose="020F0502020204030204" pitchFamily="34" charset="0"/>
                <a:ea typeface="Calibri"/>
                <a:cs typeface="Calibri" panose="020F0502020204030204" pitchFamily="34" charset="0"/>
                <a:sym typeface="Calibri"/>
              </a:rPr>
              <a:t> </a:t>
            </a:r>
            <a:endParaRPr lang="es-CO" dirty="0">
              <a:latin typeface="Calibri" panose="020F0502020204030204" pitchFamily="34" charset="0"/>
              <a:cs typeface="Calibri" panose="020F0502020204030204" pitchFamily="34" charset="0"/>
            </a:endParaRPr>
          </a:p>
          <a:p>
            <a:pPr lvl="0">
              <a:buSzPts val="1400"/>
            </a:pPr>
            <a:endParaRPr lang="es-CO" dirty="0">
              <a:latin typeface="Calibri" panose="020F0502020204030204" pitchFamily="34" charset="0"/>
              <a:cs typeface="Calibri" panose="020F0502020204030204" pitchFamily="34" charset="0"/>
            </a:endParaRPr>
          </a:p>
          <a:p>
            <a:pPr lvl="0">
              <a:buSzPts val="2200"/>
            </a:pPr>
            <a:r>
              <a:rPr lang="es-CO" sz="2400" dirty="0" err="1">
                <a:latin typeface="Calibri"/>
                <a:ea typeface="Calibri"/>
                <a:cs typeface="Calibri"/>
                <a:sym typeface="Calibri"/>
              </a:rPr>
              <a:t>Records</a:t>
            </a:r>
            <a:r>
              <a:rPr lang="es-CO" sz="2400" dirty="0">
                <a:latin typeface="Calibri"/>
                <a:ea typeface="Calibri"/>
                <a:cs typeface="Calibri"/>
                <a:sym typeface="Calibri"/>
              </a:rPr>
              <a:t> </a:t>
            </a:r>
            <a:r>
              <a:rPr lang="es-CO" sz="2400" dirty="0" err="1">
                <a:latin typeface="Calibri"/>
                <a:ea typeface="Calibri"/>
                <a:cs typeface="Calibri"/>
                <a:sym typeface="Calibri"/>
              </a:rPr>
              <a:t>the</a:t>
            </a:r>
            <a:r>
              <a:rPr lang="es-CO" sz="2400" dirty="0">
                <a:latin typeface="Calibri"/>
                <a:ea typeface="Calibri"/>
                <a:cs typeface="Calibri"/>
                <a:sym typeface="Calibri"/>
              </a:rPr>
              <a:t> times </a:t>
            </a:r>
            <a:r>
              <a:rPr lang="es-CO" sz="2400" dirty="0" err="1">
                <a:latin typeface="Calibri"/>
                <a:ea typeface="Calibri"/>
                <a:cs typeface="Calibri"/>
                <a:sym typeface="Calibri"/>
              </a:rPr>
              <a:t>of</a:t>
            </a:r>
            <a:r>
              <a:rPr lang="es-CO" sz="2400" dirty="0">
                <a:latin typeface="Calibri"/>
                <a:ea typeface="Calibri"/>
                <a:cs typeface="Calibri"/>
                <a:sym typeface="Calibri"/>
              </a:rPr>
              <a:t> </a:t>
            </a:r>
            <a:r>
              <a:rPr lang="es-CO" sz="2400" dirty="0" err="1">
                <a:latin typeface="Calibri"/>
                <a:ea typeface="Calibri"/>
                <a:cs typeface="Calibri"/>
                <a:sym typeface="Calibri"/>
              </a:rPr>
              <a:t>each</a:t>
            </a:r>
            <a:r>
              <a:rPr lang="es-CO" sz="2400" dirty="0">
                <a:latin typeface="Calibri"/>
                <a:ea typeface="Calibri"/>
                <a:cs typeface="Calibri"/>
                <a:sym typeface="Calibri"/>
              </a:rPr>
              <a:t> </a:t>
            </a:r>
            <a:r>
              <a:rPr lang="es-CO" sz="2400" dirty="0" err="1">
                <a:latin typeface="Calibri"/>
                <a:ea typeface="Calibri"/>
                <a:cs typeface="Calibri"/>
                <a:sym typeface="Calibri"/>
              </a:rPr>
              <a:t>lap</a:t>
            </a:r>
            <a:r>
              <a:rPr lang="es-CO" sz="2400" dirty="0">
                <a:latin typeface="Calibri"/>
                <a:ea typeface="Calibri"/>
                <a:cs typeface="Calibri"/>
                <a:sym typeface="Calibri"/>
              </a:rPr>
              <a:t> </a:t>
            </a:r>
            <a:r>
              <a:rPr lang="es-CO" sz="2400" dirty="0" err="1">
                <a:latin typeface="Calibri"/>
                <a:ea typeface="Calibri"/>
                <a:cs typeface="Calibri"/>
                <a:sym typeface="Calibri"/>
              </a:rPr>
              <a:t>of</a:t>
            </a:r>
            <a:r>
              <a:rPr lang="es-CO" sz="2400" dirty="0">
                <a:latin typeface="Calibri"/>
                <a:ea typeface="Calibri"/>
                <a:cs typeface="Calibri"/>
                <a:sym typeface="Calibri"/>
              </a:rPr>
              <a:t> training and determines </a:t>
            </a:r>
            <a:r>
              <a:rPr lang="es-CO" sz="2400" dirty="0" err="1">
                <a:latin typeface="Calibri"/>
                <a:ea typeface="Calibri"/>
                <a:cs typeface="Calibri"/>
                <a:sym typeface="Calibri"/>
              </a:rPr>
              <a:t>the</a:t>
            </a:r>
            <a:r>
              <a:rPr lang="es-CO" sz="2400" dirty="0">
                <a:latin typeface="Calibri"/>
                <a:ea typeface="Calibri"/>
                <a:cs typeface="Calibri"/>
                <a:sym typeface="Calibri"/>
              </a:rPr>
              <a:t> </a:t>
            </a:r>
            <a:r>
              <a:rPr lang="es-CO" sz="2400" dirty="0" err="1">
                <a:latin typeface="Calibri"/>
                <a:ea typeface="Calibri"/>
                <a:cs typeface="Calibri"/>
                <a:sym typeface="Calibri"/>
              </a:rPr>
              <a:t>best</a:t>
            </a:r>
            <a:r>
              <a:rPr lang="es-CO" sz="2400" dirty="0">
                <a:latin typeface="Calibri"/>
                <a:ea typeface="Calibri"/>
                <a:cs typeface="Calibri"/>
                <a:sym typeface="Calibri"/>
              </a:rPr>
              <a:t> </a:t>
            </a:r>
            <a:r>
              <a:rPr lang="es-CO" sz="2400" dirty="0" err="1">
                <a:latin typeface="Calibri"/>
                <a:ea typeface="Calibri"/>
                <a:cs typeface="Calibri"/>
                <a:sym typeface="Calibri"/>
              </a:rPr>
              <a:t>lap</a:t>
            </a:r>
            <a:r>
              <a:rPr lang="es-CO" sz="2400" dirty="0">
                <a:latin typeface="Calibri"/>
                <a:ea typeface="Calibri"/>
                <a:cs typeface="Calibri"/>
                <a:sym typeface="Calibri"/>
              </a:rPr>
              <a:t>, </a:t>
            </a:r>
            <a:r>
              <a:rPr lang="es-CO" sz="2400" dirty="0" err="1">
                <a:latin typeface="Calibri"/>
                <a:ea typeface="Calibri"/>
                <a:cs typeface="Calibri"/>
                <a:sym typeface="Calibri"/>
              </a:rPr>
              <a:t>the</a:t>
            </a:r>
            <a:r>
              <a:rPr lang="es-CO" sz="2400" dirty="0">
                <a:latin typeface="Calibri"/>
                <a:ea typeface="Calibri"/>
                <a:cs typeface="Calibri"/>
                <a:sym typeface="Calibri"/>
              </a:rPr>
              <a:t> </a:t>
            </a:r>
            <a:r>
              <a:rPr lang="es-CO" sz="2400" dirty="0" err="1">
                <a:latin typeface="Calibri"/>
                <a:ea typeface="Calibri"/>
                <a:cs typeface="Calibri"/>
                <a:sym typeface="Calibri"/>
              </a:rPr>
              <a:t>average</a:t>
            </a:r>
            <a:r>
              <a:rPr lang="es-CO" sz="2400" dirty="0">
                <a:latin typeface="Calibri"/>
                <a:ea typeface="Calibri"/>
                <a:cs typeface="Calibri"/>
                <a:sym typeface="Calibri"/>
              </a:rPr>
              <a:t> and </a:t>
            </a:r>
            <a:r>
              <a:rPr lang="es-CO" sz="2400" dirty="0" err="1">
                <a:latin typeface="Calibri"/>
                <a:ea typeface="Calibri"/>
                <a:cs typeface="Calibri"/>
                <a:sym typeface="Calibri"/>
              </a:rPr>
              <a:t>the</a:t>
            </a:r>
            <a:r>
              <a:rPr lang="es-CO" sz="2400" dirty="0">
                <a:latin typeface="Calibri"/>
                <a:ea typeface="Calibri"/>
                <a:cs typeface="Calibri"/>
                <a:sym typeface="Calibri"/>
              </a:rPr>
              <a:t> </a:t>
            </a:r>
            <a:r>
              <a:rPr lang="es-CO" sz="2400" dirty="0" err="1">
                <a:latin typeface="Calibri"/>
                <a:ea typeface="Calibri"/>
                <a:cs typeface="Calibri"/>
                <a:sym typeface="Calibri"/>
              </a:rPr>
              <a:t>number</a:t>
            </a:r>
            <a:r>
              <a:rPr lang="es-CO" sz="2400" dirty="0">
                <a:latin typeface="Calibri"/>
                <a:ea typeface="Calibri"/>
                <a:cs typeface="Calibri"/>
                <a:sym typeface="Calibri"/>
              </a:rPr>
              <a:t> </a:t>
            </a:r>
            <a:r>
              <a:rPr lang="es-CO" sz="2400" dirty="0" err="1">
                <a:latin typeface="Calibri"/>
                <a:ea typeface="Calibri"/>
                <a:cs typeface="Calibri"/>
                <a:sym typeface="Calibri"/>
              </a:rPr>
              <a:t>of</a:t>
            </a:r>
            <a:r>
              <a:rPr lang="es-CO" sz="2400" dirty="0">
                <a:latin typeface="Calibri"/>
                <a:ea typeface="Calibri"/>
                <a:cs typeface="Calibri"/>
                <a:sym typeface="Calibri"/>
              </a:rPr>
              <a:t> </a:t>
            </a:r>
            <a:r>
              <a:rPr lang="es-CO" sz="2400" dirty="0" err="1">
                <a:latin typeface="Calibri"/>
                <a:ea typeface="Calibri"/>
                <a:cs typeface="Calibri"/>
                <a:sym typeface="Calibri"/>
              </a:rPr>
              <a:t>laps</a:t>
            </a:r>
            <a:r>
              <a:rPr lang="es-CO" sz="2400" dirty="0">
                <a:latin typeface="Calibri"/>
                <a:ea typeface="Calibri"/>
                <a:cs typeface="Calibri"/>
                <a:sym typeface="Calibri"/>
              </a:rPr>
              <a:t> per training (</a:t>
            </a:r>
            <a:r>
              <a:rPr lang="es-CO" sz="2400" dirty="0" err="1">
                <a:latin typeface="Calibri"/>
                <a:ea typeface="Calibri"/>
                <a:cs typeface="Calibri"/>
                <a:sym typeface="Calibri"/>
              </a:rPr>
              <a:t>the</a:t>
            </a:r>
            <a:r>
              <a:rPr lang="es-CO" sz="2400" dirty="0">
                <a:latin typeface="Calibri"/>
                <a:ea typeface="Calibri"/>
                <a:cs typeface="Calibri"/>
                <a:sym typeface="Calibri"/>
              </a:rPr>
              <a:t> </a:t>
            </a:r>
            <a:r>
              <a:rPr lang="es-CO" sz="2400" dirty="0" err="1">
                <a:latin typeface="Calibri"/>
                <a:ea typeface="Calibri"/>
                <a:cs typeface="Calibri"/>
                <a:sym typeface="Calibri"/>
              </a:rPr>
              <a:t>laps</a:t>
            </a:r>
            <a:r>
              <a:rPr lang="es-CO" sz="2400" dirty="0">
                <a:latin typeface="Calibri"/>
                <a:ea typeface="Calibri"/>
                <a:cs typeface="Calibri"/>
                <a:sym typeface="Calibri"/>
              </a:rPr>
              <a:t> </a:t>
            </a:r>
            <a:r>
              <a:rPr lang="es-CO" sz="2400" dirty="0" err="1">
                <a:latin typeface="Calibri"/>
                <a:ea typeface="Calibri"/>
                <a:cs typeface="Calibri"/>
                <a:sym typeface="Calibri"/>
              </a:rPr>
              <a:t>will</a:t>
            </a:r>
            <a:r>
              <a:rPr lang="es-CO" sz="2400" dirty="0">
                <a:latin typeface="Calibri"/>
                <a:ea typeface="Calibri"/>
                <a:cs typeface="Calibri"/>
                <a:sym typeface="Calibri"/>
              </a:rPr>
              <a:t> be </a:t>
            </a:r>
            <a:r>
              <a:rPr lang="es-CO" sz="2400" dirty="0" err="1">
                <a:latin typeface="Calibri"/>
                <a:ea typeface="Calibri"/>
                <a:cs typeface="Calibri"/>
                <a:sym typeface="Calibri"/>
              </a:rPr>
              <a:t>until</a:t>
            </a:r>
            <a:r>
              <a:rPr lang="es-CO" sz="2400" dirty="0">
                <a:latin typeface="Calibri"/>
                <a:ea typeface="Calibri"/>
                <a:cs typeface="Calibri"/>
                <a:sym typeface="Calibri"/>
              </a:rPr>
              <a:t> </a:t>
            </a:r>
            <a:r>
              <a:rPr lang="es-CO" sz="2400" dirty="0" err="1">
                <a:latin typeface="Calibri"/>
                <a:ea typeface="Calibri"/>
                <a:cs typeface="Calibri"/>
                <a:sym typeface="Calibri"/>
              </a:rPr>
              <a:t>the</a:t>
            </a:r>
            <a:r>
              <a:rPr lang="es-CO" sz="2400" dirty="0">
                <a:latin typeface="Calibri"/>
                <a:ea typeface="Calibri"/>
                <a:cs typeface="Calibri"/>
                <a:sym typeface="Calibri"/>
              </a:rPr>
              <a:t> </a:t>
            </a:r>
            <a:r>
              <a:rPr lang="es-CO" sz="2400" dirty="0" err="1">
                <a:latin typeface="Calibri"/>
                <a:ea typeface="Calibri"/>
                <a:cs typeface="Calibri"/>
                <a:sym typeface="Calibri"/>
              </a:rPr>
              <a:t>athlete</a:t>
            </a:r>
            <a:r>
              <a:rPr lang="es-CO" sz="2400" dirty="0">
                <a:latin typeface="Calibri"/>
                <a:ea typeface="Calibri"/>
                <a:cs typeface="Calibri"/>
                <a:sym typeface="Calibri"/>
              </a:rPr>
              <a:t> </a:t>
            </a:r>
            <a:r>
              <a:rPr lang="es-CO" sz="2400" dirty="0" err="1">
                <a:latin typeface="Calibri"/>
                <a:ea typeface="Calibri"/>
                <a:cs typeface="Calibri"/>
                <a:sym typeface="Calibri"/>
              </a:rPr>
              <a:t>gets</a:t>
            </a:r>
            <a:r>
              <a:rPr lang="es-CO" sz="2400" dirty="0">
                <a:latin typeface="Calibri"/>
                <a:ea typeface="Calibri"/>
                <a:cs typeface="Calibri"/>
                <a:sym typeface="Calibri"/>
              </a:rPr>
              <a:t> </a:t>
            </a:r>
            <a:r>
              <a:rPr lang="es-CO" sz="2400" dirty="0" err="1">
                <a:latin typeface="Calibri"/>
                <a:ea typeface="Calibri"/>
                <a:cs typeface="Calibri"/>
                <a:sym typeface="Calibri"/>
              </a:rPr>
              <a:t>tired</a:t>
            </a:r>
            <a:r>
              <a:rPr lang="es-CO" sz="2400" dirty="0">
                <a:latin typeface="Calibri"/>
                <a:ea typeface="Calibri"/>
                <a:cs typeface="Calibri"/>
                <a:sym typeface="Calibri"/>
              </a:rPr>
              <a:t> / </a:t>
            </a:r>
            <a:r>
              <a:rPr lang="es-CO" sz="2400" dirty="0" err="1">
                <a:latin typeface="Calibri"/>
                <a:ea typeface="Calibri"/>
                <a:cs typeface="Calibri"/>
                <a:sym typeface="Calibri"/>
              </a:rPr>
              <a:t>exhausted</a:t>
            </a:r>
            <a:r>
              <a:rPr lang="es-CO" sz="2400" dirty="0">
                <a:latin typeface="Calibri"/>
                <a:ea typeface="Calibri"/>
                <a:cs typeface="Calibri"/>
                <a:sym typeface="Calibri"/>
              </a:rPr>
              <a:t>)</a:t>
            </a:r>
          </a:p>
          <a:p>
            <a:pPr lvl="0">
              <a:buSzPts val="2200"/>
            </a:pPr>
            <a:endParaRPr lang="es-CO" sz="2400" dirty="0">
              <a:solidFill>
                <a:srgbClr val="D8D8D8"/>
              </a:solidFill>
              <a:latin typeface="Calibri"/>
              <a:ea typeface="Calibri"/>
              <a:cs typeface="Calibri"/>
              <a:sym typeface="Calibri"/>
            </a:endParaRPr>
          </a:p>
          <a:p>
            <a:pPr lvl="0">
              <a:buSzPts val="2200"/>
            </a:pPr>
            <a:r>
              <a:rPr lang="es-CO" sz="2400" dirty="0">
                <a:solidFill>
                  <a:srgbClr val="D8D8D8"/>
                </a:solidFill>
                <a:latin typeface="Calibri" panose="020F0502020204030204" pitchFamily="34" charset="0"/>
                <a:ea typeface="Calibri"/>
                <a:cs typeface="Calibri" panose="020F0502020204030204" pitchFamily="34" charset="0"/>
                <a:sym typeface="Calibri"/>
              </a:rPr>
              <a:t>crear un programa en JAVA, que:</a:t>
            </a:r>
            <a:endParaRPr lang="es-CO" sz="2400" dirty="0">
              <a:latin typeface="Calibri" panose="020F0502020204030204" pitchFamily="34" charset="0"/>
              <a:cs typeface="Calibri" panose="020F0502020204030204" pitchFamily="34" charset="0"/>
            </a:endParaRPr>
          </a:p>
          <a:p>
            <a:pPr lvl="0">
              <a:buSzPts val="2200"/>
            </a:pPr>
            <a:endParaRPr lang="es-CO" sz="2400" dirty="0">
              <a:solidFill>
                <a:srgbClr val="D8D8D8"/>
              </a:solidFill>
              <a:latin typeface="Calibri"/>
              <a:ea typeface="Calibri"/>
              <a:cs typeface="Calibri"/>
              <a:sym typeface="Calibri"/>
            </a:endParaRPr>
          </a:p>
          <a:p>
            <a:pPr lvl="0">
              <a:buSzPts val="2200"/>
            </a:pPr>
            <a:endParaRPr lang="es-CO" sz="2400" dirty="0">
              <a:solidFill>
                <a:srgbClr val="D8D8D8"/>
              </a:solidFill>
              <a:latin typeface="Calibri"/>
              <a:ea typeface="Calibri"/>
              <a:cs typeface="Calibri"/>
              <a:sym typeface="Calibri"/>
            </a:endParaRPr>
          </a:p>
          <a:p>
            <a:pPr lvl="0">
              <a:buSzPts val="2200"/>
            </a:pPr>
            <a:r>
              <a:rPr lang="es-CO" sz="2400" dirty="0">
                <a:solidFill>
                  <a:srgbClr val="D8D8D8"/>
                </a:solidFill>
                <a:latin typeface="Calibri"/>
                <a:ea typeface="Calibri"/>
                <a:cs typeface="Calibri"/>
                <a:sym typeface="Calibri"/>
              </a:rPr>
              <a:t>Registre los tiempos de cada vuelta de entrenamiento y me determine la mejor vuelta, el promedio y el número de vueltas por entrenamiento (las vueltas serán hasta que se canse/agote el deportista)</a:t>
            </a: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2775541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2"/>
        <p:cNvGrpSpPr/>
        <p:nvPr/>
      </p:nvGrpSpPr>
      <p:grpSpPr>
        <a:xfrm>
          <a:off x="0" y="0"/>
          <a:ext cx="0" cy="0"/>
          <a:chOff x="0" y="0"/>
          <a:chExt cx="0" cy="0"/>
        </a:xfrm>
      </p:grpSpPr>
      <p:sp>
        <p:nvSpPr>
          <p:cNvPr id="1103" name="Google Shape;1103;p186"/>
          <p:cNvSpPr txBox="1"/>
          <p:nvPr/>
        </p:nvSpPr>
        <p:spPr>
          <a:xfrm>
            <a:off x="1614197" y="498801"/>
            <a:ext cx="6848669" cy="523220"/>
          </a:xfrm>
          <a:prstGeom prst="rect">
            <a:avLst/>
          </a:prstGeom>
          <a:noFill/>
          <a:ln>
            <a:noFill/>
          </a:ln>
        </p:spPr>
        <p:txBody>
          <a:bodyPr spcFirstLastPara="1" wrap="square" lIns="91425" tIns="45700" rIns="91425" bIns="45700" anchor="ctr" anchorCtr="0">
            <a:spAutoFit/>
          </a:bodyPr>
          <a:lstStyle/>
          <a:p>
            <a:pPr lvl="0">
              <a:buSzPts val="2800"/>
            </a:pPr>
            <a:r>
              <a:rPr lang="es-CO" sz="2800" b="1" i="0" u="none" strike="noStrike" cap="none" dirty="0">
                <a:solidFill>
                  <a:srgbClr val="0D5274"/>
                </a:solidFill>
                <a:latin typeface="Calibri"/>
                <a:ea typeface="Calibri"/>
                <a:cs typeface="Calibri"/>
                <a:sym typeface="Calibri"/>
              </a:rPr>
              <a:t>P2Txx: </a:t>
            </a:r>
            <a:r>
              <a:rPr lang="en-US" sz="2800" b="1" dirty="0">
                <a:solidFill>
                  <a:srgbClr val="0D5274"/>
                </a:solidFill>
                <a:latin typeface="Calibri"/>
                <a:ea typeface="Calibri"/>
                <a:cs typeface="Calibri"/>
                <a:sym typeface="Calibri"/>
              </a:rPr>
              <a:t>password</a:t>
            </a:r>
            <a:endParaRPr sz="1400" b="0" i="0" u="none" strike="noStrike" cap="none" dirty="0">
              <a:solidFill>
                <a:srgbClr val="000000"/>
              </a:solidFill>
              <a:latin typeface="Arial"/>
              <a:ea typeface="Arial"/>
              <a:cs typeface="Arial"/>
              <a:sym typeface="Arial"/>
            </a:endParaRPr>
          </a:p>
        </p:txBody>
      </p:sp>
      <p:sp>
        <p:nvSpPr>
          <p:cNvPr id="1104" name="Google Shape;1104;p186"/>
          <p:cNvSpPr txBox="1"/>
          <p:nvPr/>
        </p:nvSpPr>
        <p:spPr>
          <a:xfrm>
            <a:off x="1314450" y="1320807"/>
            <a:ext cx="10877550" cy="4001055"/>
          </a:xfrm>
          <a:prstGeom prst="rect">
            <a:avLst/>
          </a:prstGeom>
          <a:solidFill>
            <a:schemeClr val="bg1"/>
          </a:solidFill>
          <a:ln>
            <a:noFill/>
          </a:ln>
        </p:spPr>
        <p:txBody>
          <a:bodyPr spcFirstLastPara="1" wrap="square" lIns="91425" tIns="45700" rIns="91425" bIns="45700" anchor="t" anchorCtr="0">
            <a:spAutoFit/>
          </a:bodyPr>
          <a:lstStyle/>
          <a:p>
            <a:pPr lvl="0">
              <a:buSzPts val="2200"/>
            </a:pPr>
            <a:r>
              <a:rPr lang="en-US" sz="2400" b="1" dirty="0">
                <a:latin typeface="Calibri" panose="020F0502020204030204" pitchFamily="34" charset="0"/>
                <a:ea typeface="Calibri"/>
                <a:cs typeface="Calibri" panose="020F0502020204030204" pitchFamily="34" charset="0"/>
                <a:sym typeface="Calibri"/>
              </a:rPr>
              <a:t>create a JAVA software that: </a:t>
            </a:r>
            <a:r>
              <a:rPr lang="es-CO" sz="2400" b="1" dirty="0">
                <a:latin typeface="Calibri" panose="020F0502020204030204" pitchFamily="34" charset="0"/>
                <a:ea typeface="Calibri"/>
                <a:cs typeface="Calibri" panose="020F0502020204030204" pitchFamily="34" charset="0"/>
                <a:sym typeface="Calibri"/>
              </a:rPr>
              <a:t> </a:t>
            </a:r>
            <a:endParaRPr lang="es-CO" dirty="0">
              <a:latin typeface="Calibri" panose="020F0502020204030204" pitchFamily="34" charset="0"/>
              <a:cs typeface="Calibri" panose="020F0502020204030204" pitchFamily="34" charset="0"/>
            </a:endParaRPr>
          </a:p>
          <a:p>
            <a:pPr lvl="0">
              <a:buSzPts val="1400"/>
            </a:pPr>
            <a:endParaRPr lang="es-CO" dirty="0">
              <a:latin typeface="Calibri" panose="020F0502020204030204" pitchFamily="34" charset="0"/>
              <a:cs typeface="Calibri" panose="020F0502020204030204" pitchFamily="34" charset="0"/>
            </a:endParaRPr>
          </a:p>
          <a:p>
            <a:pPr lvl="0">
              <a:buSzPts val="2200"/>
            </a:pPr>
            <a:endParaRPr lang="es-CO" sz="2400" dirty="0">
              <a:latin typeface="Calibri"/>
              <a:ea typeface="Calibri"/>
              <a:cs typeface="Calibri"/>
              <a:sym typeface="Calibri"/>
            </a:endParaRPr>
          </a:p>
          <a:p>
            <a:pPr lvl="0">
              <a:buSzPts val="2200"/>
            </a:pPr>
            <a:r>
              <a:rPr lang="es-CO" sz="2400" dirty="0">
                <a:latin typeface="Calibri"/>
                <a:ea typeface="Calibri"/>
                <a:cs typeface="Calibri"/>
                <a:sym typeface="Calibri"/>
              </a:rPr>
              <a:t>Ask </a:t>
            </a:r>
            <a:r>
              <a:rPr lang="es-CO" sz="2400" dirty="0" err="1">
                <a:latin typeface="Calibri"/>
                <a:ea typeface="Calibri"/>
                <a:cs typeface="Calibri"/>
                <a:sym typeface="Calibri"/>
              </a:rPr>
              <a:t>for</a:t>
            </a:r>
            <a:r>
              <a:rPr lang="es-CO" sz="2400" dirty="0">
                <a:latin typeface="Calibri"/>
                <a:ea typeface="Calibri"/>
                <a:cs typeface="Calibri"/>
                <a:sym typeface="Calibri"/>
              </a:rPr>
              <a:t> a </a:t>
            </a:r>
            <a:r>
              <a:rPr lang="es-CO" sz="2400" dirty="0" err="1">
                <a:latin typeface="Calibri"/>
                <a:ea typeface="Calibri"/>
                <a:cs typeface="Calibri"/>
                <a:sym typeface="Calibri"/>
              </a:rPr>
              <a:t>password</a:t>
            </a:r>
            <a:r>
              <a:rPr lang="es-CO" sz="2400" dirty="0">
                <a:latin typeface="Calibri"/>
                <a:ea typeface="Calibri"/>
                <a:cs typeface="Calibri"/>
                <a:sym typeface="Calibri"/>
              </a:rPr>
              <a:t> (3 </a:t>
            </a:r>
            <a:r>
              <a:rPr lang="es-CO" sz="2400" dirty="0" err="1">
                <a:latin typeface="Calibri"/>
                <a:ea typeface="Calibri"/>
                <a:cs typeface="Calibri"/>
                <a:sym typeface="Calibri"/>
              </a:rPr>
              <a:t>attempts</a:t>
            </a:r>
            <a:r>
              <a:rPr lang="es-CO" sz="2400" dirty="0">
                <a:latin typeface="Calibri"/>
                <a:ea typeface="Calibri"/>
                <a:cs typeface="Calibri"/>
                <a:sym typeface="Calibri"/>
              </a:rPr>
              <a:t> </a:t>
            </a:r>
            <a:r>
              <a:rPr lang="es-CO" sz="2400" dirty="0" err="1">
                <a:latin typeface="Calibri"/>
                <a:ea typeface="Calibri"/>
                <a:cs typeface="Calibri"/>
                <a:sym typeface="Calibri"/>
              </a:rPr>
              <a:t>maximum</a:t>
            </a:r>
            <a:r>
              <a:rPr lang="es-CO" sz="2400" dirty="0">
                <a:latin typeface="Calibri"/>
                <a:ea typeface="Calibri"/>
                <a:cs typeface="Calibri"/>
                <a:sym typeface="Calibri"/>
              </a:rPr>
              <a:t>) </a:t>
            </a:r>
            <a:r>
              <a:rPr lang="es-CO" sz="2400" dirty="0" err="1">
                <a:latin typeface="Calibri"/>
                <a:ea typeface="Calibri"/>
                <a:cs typeface="Calibri"/>
                <a:sym typeface="Calibri"/>
              </a:rPr>
              <a:t>or</a:t>
            </a:r>
            <a:r>
              <a:rPr lang="es-CO" sz="2400" dirty="0">
                <a:latin typeface="Calibri"/>
                <a:ea typeface="Calibri"/>
                <a:cs typeface="Calibri"/>
                <a:sym typeface="Calibri"/>
              </a:rPr>
              <a:t> </a:t>
            </a:r>
            <a:r>
              <a:rPr lang="es-CO" sz="2400" dirty="0" err="1">
                <a:latin typeface="Calibri"/>
                <a:ea typeface="Calibri"/>
                <a:cs typeface="Calibri"/>
                <a:sym typeface="Calibri"/>
              </a:rPr>
              <a:t>until</a:t>
            </a:r>
            <a:r>
              <a:rPr lang="es-CO" sz="2400" dirty="0">
                <a:latin typeface="Calibri"/>
                <a:ea typeface="Calibri"/>
                <a:cs typeface="Calibri"/>
                <a:sym typeface="Calibri"/>
              </a:rPr>
              <a:t> </a:t>
            </a:r>
            <a:r>
              <a:rPr lang="es-CO" sz="2400" dirty="0" err="1">
                <a:latin typeface="Calibri"/>
                <a:ea typeface="Calibri"/>
                <a:cs typeface="Calibri"/>
                <a:sym typeface="Calibri"/>
              </a:rPr>
              <a:t>the</a:t>
            </a:r>
            <a:r>
              <a:rPr lang="es-CO" sz="2400" dirty="0">
                <a:latin typeface="Calibri"/>
                <a:ea typeface="Calibri"/>
                <a:cs typeface="Calibri"/>
                <a:sym typeface="Calibri"/>
              </a:rPr>
              <a:t> </a:t>
            </a:r>
            <a:r>
              <a:rPr lang="es-CO" sz="2400" dirty="0" err="1">
                <a:latin typeface="Calibri"/>
                <a:ea typeface="Calibri"/>
                <a:cs typeface="Calibri"/>
                <a:sym typeface="Calibri"/>
              </a:rPr>
              <a:t>password</a:t>
            </a:r>
            <a:r>
              <a:rPr lang="es-CO" sz="2400" dirty="0">
                <a:latin typeface="Calibri"/>
                <a:ea typeface="Calibri"/>
                <a:cs typeface="Calibri"/>
                <a:sym typeface="Calibri"/>
              </a:rPr>
              <a:t> </a:t>
            </a:r>
            <a:r>
              <a:rPr lang="es-CO" sz="2400" dirty="0" err="1">
                <a:latin typeface="Calibri"/>
                <a:ea typeface="Calibri"/>
                <a:cs typeface="Calibri"/>
                <a:sym typeface="Calibri"/>
              </a:rPr>
              <a:t>is</a:t>
            </a:r>
            <a:r>
              <a:rPr lang="es-CO" sz="2400" dirty="0">
                <a:latin typeface="Calibri"/>
                <a:ea typeface="Calibri"/>
                <a:cs typeface="Calibri"/>
                <a:sym typeface="Calibri"/>
              </a:rPr>
              <a:t> 352, 259 </a:t>
            </a:r>
            <a:r>
              <a:rPr lang="es-CO" sz="2400" dirty="0" err="1">
                <a:latin typeface="Calibri"/>
                <a:ea typeface="Calibri"/>
                <a:cs typeface="Calibri"/>
                <a:sym typeface="Calibri"/>
              </a:rPr>
              <a:t>or</a:t>
            </a:r>
            <a:r>
              <a:rPr lang="es-CO" sz="2400" dirty="0">
                <a:latin typeface="Calibri"/>
                <a:ea typeface="Calibri"/>
                <a:cs typeface="Calibri"/>
                <a:sym typeface="Calibri"/>
              </a:rPr>
              <a:t> 569.</a:t>
            </a:r>
            <a:endParaRPr lang="es-CO" sz="1600" dirty="0"/>
          </a:p>
          <a:p>
            <a:pPr lvl="0">
              <a:buSzPts val="2200"/>
            </a:pPr>
            <a:endParaRPr lang="es-CO" sz="2400" dirty="0">
              <a:solidFill>
                <a:srgbClr val="D8D8D8"/>
              </a:solidFill>
              <a:latin typeface="Calibri"/>
              <a:ea typeface="Calibri"/>
              <a:cs typeface="Calibri"/>
              <a:sym typeface="Calibri"/>
            </a:endParaRP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r>
              <a:rPr lang="es-CO" sz="2400" dirty="0">
                <a:solidFill>
                  <a:srgbClr val="D8D8D8"/>
                </a:solidFill>
                <a:latin typeface="Calibri" panose="020F0502020204030204" pitchFamily="34" charset="0"/>
                <a:ea typeface="Calibri"/>
                <a:cs typeface="Calibri" panose="020F0502020204030204" pitchFamily="34" charset="0"/>
                <a:sym typeface="Calibri"/>
              </a:rPr>
              <a:t>crear un programa en JAVA, que:</a:t>
            </a:r>
            <a:endParaRPr lang="es-CO" sz="2400" dirty="0">
              <a:latin typeface="Calibri" panose="020F0502020204030204" pitchFamily="34" charset="0"/>
              <a:cs typeface="Calibri" panose="020F0502020204030204" pitchFamily="34" charset="0"/>
            </a:endParaRPr>
          </a:p>
          <a:p>
            <a:pPr lvl="0">
              <a:buSzPts val="2200"/>
            </a:pPr>
            <a:endParaRPr lang="es-CO" sz="2400" dirty="0">
              <a:solidFill>
                <a:srgbClr val="D8D8D8"/>
              </a:solidFill>
              <a:latin typeface="Calibri"/>
              <a:ea typeface="Calibri"/>
              <a:cs typeface="Calibri"/>
              <a:sym typeface="Calibri"/>
            </a:endParaRPr>
          </a:p>
          <a:p>
            <a:pPr lvl="0">
              <a:buSzPts val="2200"/>
            </a:pPr>
            <a:endParaRPr lang="es-CO" sz="2400" dirty="0">
              <a:solidFill>
                <a:srgbClr val="D8D8D8"/>
              </a:solidFill>
              <a:latin typeface="Calibri"/>
              <a:ea typeface="Calibri"/>
              <a:cs typeface="Calibri"/>
              <a:sym typeface="Calibri"/>
            </a:endParaRPr>
          </a:p>
          <a:p>
            <a:pPr lvl="0">
              <a:buSzPts val="2200"/>
            </a:pPr>
            <a:r>
              <a:rPr lang="es-CO" sz="2400" dirty="0">
                <a:solidFill>
                  <a:srgbClr val="D8D8D8"/>
                </a:solidFill>
                <a:latin typeface="Calibri"/>
                <a:ea typeface="Calibri"/>
                <a:cs typeface="Calibri"/>
                <a:sym typeface="Calibri"/>
              </a:rPr>
              <a:t>Pedir una contraseña (3 intentos máximo) o hasta que la clave sea 352, 259 </a:t>
            </a:r>
            <a:r>
              <a:rPr lang="es-CO" sz="2400" dirty="0" err="1">
                <a:solidFill>
                  <a:srgbClr val="D8D8D8"/>
                </a:solidFill>
                <a:latin typeface="Calibri"/>
                <a:ea typeface="Calibri"/>
                <a:cs typeface="Calibri"/>
                <a:sym typeface="Calibri"/>
              </a:rPr>
              <a:t>ó</a:t>
            </a:r>
            <a:r>
              <a:rPr lang="es-CO" sz="2400" dirty="0">
                <a:solidFill>
                  <a:srgbClr val="D8D8D8"/>
                </a:solidFill>
                <a:latin typeface="Calibri"/>
                <a:ea typeface="Calibri"/>
                <a:cs typeface="Calibri"/>
                <a:sym typeface="Calibri"/>
              </a:rPr>
              <a:t> 569.</a:t>
            </a: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p:txBody>
      </p:sp>
      <p:pic>
        <p:nvPicPr>
          <p:cNvPr id="6146" name="Picture 2" descr="Password Photography Smartphone, PNG, 800x800px, Password, Android ...">
            <a:extLst>
              <a:ext uri="{FF2B5EF4-FFF2-40B4-BE49-F238E27FC236}">
                <a16:creationId xmlns:a16="http://schemas.microsoft.com/office/drawing/2014/main" id="{8F128CA8-AC69-4710-A72B-1AEF81ED579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5111" l="7556" r="89778">
                        <a14:foregroundMark x1="60000" y1="11111" x2="58667" y2="9778"/>
                        <a14:foregroundMark x1="66667" y1="9778" x2="66667" y2="8444"/>
                        <a14:foregroundMark x1="73778" y1="7556" x2="73778" y2="6667"/>
                        <a14:foregroundMark x1="78667" y1="13333" x2="79111" y2="13333"/>
                        <a14:foregroundMark x1="83111" y1="13333" x2="84000" y2="14222"/>
                        <a14:foregroundMark x1="87556" y1="13333" x2="89778" y2="13778"/>
                        <a14:foregroundMark x1="37333" y1="6667" x2="36444" y2="7556"/>
                        <a14:foregroundMark x1="31556" y1="6667" x2="31111" y2="6667"/>
                        <a14:foregroundMark x1="23556" y1="7556" x2="23556" y2="7556"/>
                        <a14:foregroundMark x1="16889" y1="7556" x2="16889" y2="7556"/>
                        <a14:foregroundMark x1="44444" y1="9778" x2="44444" y2="9778"/>
                        <a14:foregroundMark x1="20889" y1="20000" x2="20889" y2="20000"/>
                        <a14:foregroundMark x1="7556" y1="24444" x2="7556" y2="24444"/>
                        <a14:foregroundMark x1="60444" y1="90667" x2="60444" y2="90667"/>
                        <a14:foregroundMark x1="44444" y1="90667" x2="44444" y2="90667"/>
                        <a14:foregroundMark x1="60000" y1="95111" x2="60000" y2="95111"/>
                        <a14:foregroundMark x1="18222" y1="36444" x2="18222"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4977357" y="5059680"/>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580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2"/>
        <p:cNvGrpSpPr/>
        <p:nvPr/>
      </p:nvGrpSpPr>
      <p:grpSpPr>
        <a:xfrm>
          <a:off x="0" y="0"/>
          <a:ext cx="0" cy="0"/>
          <a:chOff x="0" y="0"/>
          <a:chExt cx="0" cy="0"/>
        </a:xfrm>
      </p:grpSpPr>
      <p:sp>
        <p:nvSpPr>
          <p:cNvPr id="1103" name="Google Shape;1103;p186"/>
          <p:cNvSpPr txBox="1"/>
          <p:nvPr/>
        </p:nvSpPr>
        <p:spPr>
          <a:xfrm>
            <a:off x="1614197" y="498801"/>
            <a:ext cx="6848669" cy="523220"/>
          </a:xfrm>
          <a:prstGeom prst="rect">
            <a:avLst/>
          </a:prstGeom>
          <a:noFill/>
          <a:ln>
            <a:noFill/>
          </a:ln>
        </p:spPr>
        <p:txBody>
          <a:bodyPr spcFirstLastPara="1" wrap="square" lIns="91425" tIns="45700" rIns="91425" bIns="45700" anchor="ctr" anchorCtr="0">
            <a:spAutoFit/>
          </a:bodyPr>
          <a:lstStyle/>
          <a:p>
            <a:pPr lvl="0">
              <a:buSzPts val="2800"/>
            </a:pPr>
            <a:r>
              <a:rPr lang="es-CO" sz="2800" b="1" i="0" u="none" strike="noStrike" cap="none" dirty="0">
                <a:solidFill>
                  <a:srgbClr val="0D5274"/>
                </a:solidFill>
                <a:latin typeface="Calibri"/>
                <a:ea typeface="Calibri"/>
                <a:cs typeface="Calibri"/>
                <a:sym typeface="Calibri"/>
              </a:rPr>
              <a:t>P2Txx: </a:t>
            </a:r>
            <a:r>
              <a:rPr lang="en-US" sz="2800" b="1" dirty="0">
                <a:solidFill>
                  <a:srgbClr val="0D5274"/>
                </a:solidFill>
                <a:latin typeface="Calibri"/>
                <a:ea typeface="Calibri"/>
                <a:cs typeface="Calibri"/>
                <a:sym typeface="Calibri"/>
              </a:rPr>
              <a:t>password</a:t>
            </a:r>
            <a:endParaRPr sz="1400" b="0" i="0" u="none" strike="noStrike" cap="none" dirty="0">
              <a:solidFill>
                <a:srgbClr val="000000"/>
              </a:solidFill>
              <a:latin typeface="Arial"/>
              <a:ea typeface="Arial"/>
              <a:cs typeface="Arial"/>
              <a:sym typeface="Arial"/>
            </a:endParaRPr>
          </a:p>
        </p:txBody>
      </p:sp>
      <p:sp>
        <p:nvSpPr>
          <p:cNvPr id="1104" name="Google Shape;1104;p186"/>
          <p:cNvSpPr txBox="1"/>
          <p:nvPr/>
        </p:nvSpPr>
        <p:spPr>
          <a:xfrm>
            <a:off x="1314450" y="1320807"/>
            <a:ext cx="10877550" cy="4001055"/>
          </a:xfrm>
          <a:prstGeom prst="rect">
            <a:avLst/>
          </a:prstGeom>
          <a:solidFill>
            <a:schemeClr val="bg1"/>
          </a:solidFill>
          <a:ln>
            <a:noFill/>
          </a:ln>
        </p:spPr>
        <p:txBody>
          <a:bodyPr spcFirstLastPara="1" wrap="square" lIns="91425" tIns="45700" rIns="91425" bIns="45700" anchor="t" anchorCtr="0">
            <a:spAutoFit/>
          </a:bodyPr>
          <a:lstStyle/>
          <a:p>
            <a:pPr lvl="0">
              <a:buSzPts val="2200"/>
            </a:pPr>
            <a:r>
              <a:rPr lang="en-US" sz="2400" b="1" dirty="0">
                <a:latin typeface="Calibri" panose="020F0502020204030204" pitchFamily="34" charset="0"/>
                <a:ea typeface="Calibri"/>
                <a:cs typeface="Calibri" panose="020F0502020204030204" pitchFamily="34" charset="0"/>
                <a:sym typeface="Calibri"/>
              </a:rPr>
              <a:t>create a JAVA software that: </a:t>
            </a:r>
            <a:r>
              <a:rPr lang="es-CO" sz="2400" b="1" dirty="0">
                <a:latin typeface="Calibri" panose="020F0502020204030204" pitchFamily="34" charset="0"/>
                <a:ea typeface="Calibri"/>
                <a:cs typeface="Calibri" panose="020F0502020204030204" pitchFamily="34" charset="0"/>
                <a:sym typeface="Calibri"/>
              </a:rPr>
              <a:t> </a:t>
            </a:r>
            <a:endParaRPr lang="es-CO" dirty="0">
              <a:latin typeface="Calibri" panose="020F0502020204030204" pitchFamily="34" charset="0"/>
              <a:cs typeface="Calibri" panose="020F0502020204030204" pitchFamily="34" charset="0"/>
            </a:endParaRPr>
          </a:p>
          <a:p>
            <a:pPr lvl="0">
              <a:buSzPts val="1400"/>
            </a:pPr>
            <a:endParaRPr lang="es-CO" dirty="0">
              <a:latin typeface="Calibri" panose="020F0502020204030204" pitchFamily="34" charset="0"/>
              <a:cs typeface="Calibri" panose="020F0502020204030204" pitchFamily="34" charset="0"/>
            </a:endParaRPr>
          </a:p>
          <a:p>
            <a:pPr lvl="0">
              <a:buSzPts val="2200"/>
            </a:pPr>
            <a:endParaRPr lang="es-CO" sz="2400" dirty="0">
              <a:latin typeface="Calibri"/>
              <a:ea typeface="Calibri"/>
              <a:cs typeface="Calibri"/>
              <a:sym typeface="Calibri"/>
            </a:endParaRPr>
          </a:p>
          <a:p>
            <a:pPr lvl="0">
              <a:buSzPts val="2200"/>
            </a:pPr>
            <a:r>
              <a:rPr lang="es-CO" sz="2400" dirty="0">
                <a:latin typeface="Calibri"/>
                <a:ea typeface="Calibri"/>
                <a:cs typeface="Calibri"/>
                <a:sym typeface="Calibri"/>
              </a:rPr>
              <a:t>Ask </a:t>
            </a:r>
            <a:r>
              <a:rPr lang="es-CO" sz="2400" dirty="0" err="1">
                <a:latin typeface="Calibri"/>
                <a:ea typeface="Calibri"/>
                <a:cs typeface="Calibri"/>
                <a:sym typeface="Calibri"/>
              </a:rPr>
              <a:t>for</a:t>
            </a:r>
            <a:r>
              <a:rPr lang="es-CO" sz="2400" dirty="0">
                <a:latin typeface="Calibri"/>
                <a:ea typeface="Calibri"/>
                <a:cs typeface="Calibri"/>
                <a:sym typeface="Calibri"/>
              </a:rPr>
              <a:t> a </a:t>
            </a:r>
            <a:r>
              <a:rPr lang="es-CO" sz="2400" dirty="0" err="1">
                <a:latin typeface="Calibri"/>
                <a:ea typeface="Calibri"/>
                <a:cs typeface="Calibri"/>
                <a:sym typeface="Calibri"/>
              </a:rPr>
              <a:t>password</a:t>
            </a:r>
            <a:r>
              <a:rPr lang="es-CO" sz="2400" dirty="0">
                <a:latin typeface="Calibri"/>
                <a:ea typeface="Calibri"/>
                <a:cs typeface="Calibri"/>
                <a:sym typeface="Calibri"/>
              </a:rPr>
              <a:t> (3 </a:t>
            </a:r>
            <a:r>
              <a:rPr lang="es-CO" sz="2400" dirty="0" err="1">
                <a:latin typeface="Calibri"/>
                <a:ea typeface="Calibri"/>
                <a:cs typeface="Calibri"/>
                <a:sym typeface="Calibri"/>
              </a:rPr>
              <a:t>attempts</a:t>
            </a:r>
            <a:r>
              <a:rPr lang="es-CO" sz="2400" dirty="0">
                <a:latin typeface="Calibri"/>
                <a:ea typeface="Calibri"/>
                <a:cs typeface="Calibri"/>
                <a:sym typeface="Calibri"/>
              </a:rPr>
              <a:t> </a:t>
            </a:r>
            <a:r>
              <a:rPr lang="es-CO" sz="2400" dirty="0" err="1">
                <a:latin typeface="Calibri"/>
                <a:ea typeface="Calibri"/>
                <a:cs typeface="Calibri"/>
                <a:sym typeface="Calibri"/>
              </a:rPr>
              <a:t>maximum</a:t>
            </a:r>
            <a:r>
              <a:rPr lang="es-CO" sz="2400" dirty="0">
                <a:latin typeface="Calibri"/>
                <a:ea typeface="Calibri"/>
                <a:cs typeface="Calibri"/>
                <a:sym typeface="Calibri"/>
              </a:rPr>
              <a:t>) </a:t>
            </a:r>
            <a:r>
              <a:rPr lang="es-CO" sz="2400" dirty="0" err="1">
                <a:latin typeface="Calibri"/>
                <a:ea typeface="Calibri"/>
                <a:cs typeface="Calibri"/>
                <a:sym typeface="Calibri"/>
              </a:rPr>
              <a:t>or</a:t>
            </a:r>
            <a:r>
              <a:rPr lang="es-CO" sz="2400" dirty="0">
                <a:latin typeface="Calibri"/>
                <a:ea typeface="Calibri"/>
                <a:cs typeface="Calibri"/>
                <a:sym typeface="Calibri"/>
              </a:rPr>
              <a:t> </a:t>
            </a:r>
            <a:r>
              <a:rPr lang="es-CO" sz="2400" dirty="0" err="1">
                <a:latin typeface="Calibri"/>
                <a:ea typeface="Calibri"/>
                <a:cs typeface="Calibri"/>
                <a:sym typeface="Calibri"/>
              </a:rPr>
              <a:t>until</a:t>
            </a:r>
            <a:r>
              <a:rPr lang="es-CO" sz="2400" dirty="0">
                <a:latin typeface="Calibri"/>
                <a:ea typeface="Calibri"/>
                <a:cs typeface="Calibri"/>
                <a:sym typeface="Calibri"/>
              </a:rPr>
              <a:t> </a:t>
            </a:r>
            <a:r>
              <a:rPr lang="es-CO" sz="2400" dirty="0" err="1">
                <a:latin typeface="Calibri"/>
                <a:ea typeface="Calibri"/>
                <a:cs typeface="Calibri"/>
                <a:sym typeface="Calibri"/>
              </a:rPr>
              <a:t>the</a:t>
            </a:r>
            <a:r>
              <a:rPr lang="es-CO" sz="2400" dirty="0">
                <a:latin typeface="Calibri"/>
                <a:ea typeface="Calibri"/>
                <a:cs typeface="Calibri"/>
                <a:sym typeface="Calibri"/>
              </a:rPr>
              <a:t> </a:t>
            </a:r>
            <a:r>
              <a:rPr lang="es-CO" sz="2400" dirty="0" err="1">
                <a:latin typeface="Calibri"/>
                <a:ea typeface="Calibri"/>
                <a:cs typeface="Calibri"/>
                <a:sym typeface="Calibri"/>
              </a:rPr>
              <a:t>password</a:t>
            </a:r>
            <a:r>
              <a:rPr lang="es-CO" sz="2400" dirty="0">
                <a:latin typeface="Calibri"/>
                <a:ea typeface="Calibri"/>
                <a:cs typeface="Calibri"/>
                <a:sym typeface="Calibri"/>
              </a:rPr>
              <a:t> </a:t>
            </a:r>
            <a:r>
              <a:rPr lang="es-CO" sz="2400" dirty="0" err="1">
                <a:latin typeface="Calibri"/>
                <a:ea typeface="Calibri"/>
                <a:cs typeface="Calibri"/>
                <a:sym typeface="Calibri"/>
              </a:rPr>
              <a:t>is</a:t>
            </a:r>
            <a:r>
              <a:rPr lang="es-CO" sz="2400" dirty="0">
                <a:latin typeface="Calibri"/>
                <a:ea typeface="Calibri"/>
                <a:cs typeface="Calibri"/>
                <a:sym typeface="Calibri"/>
              </a:rPr>
              <a:t> 352, 259 </a:t>
            </a:r>
            <a:r>
              <a:rPr lang="es-CO" sz="2400" dirty="0" err="1">
                <a:latin typeface="Calibri"/>
                <a:ea typeface="Calibri"/>
                <a:cs typeface="Calibri"/>
                <a:sym typeface="Calibri"/>
              </a:rPr>
              <a:t>or</a:t>
            </a:r>
            <a:r>
              <a:rPr lang="es-CO" sz="2400" dirty="0">
                <a:latin typeface="Calibri"/>
                <a:ea typeface="Calibri"/>
                <a:cs typeface="Calibri"/>
                <a:sym typeface="Calibri"/>
              </a:rPr>
              <a:t> 569.</a:t>
            </a:r>
            <a:endParaRPr lang="es-CO" sz="1600" dirty="0"/>
          </a:p>
          <a:p>
            <a:pPr lvl="0">
              <a:buSzPts val="2200"/>
            </a:pPr>
            <a:endParaRPr lang="es-CO" sz="2400" dirty="0">
              <a:solidFill>
                <a:srgbClr val="D8D8D8"/>
              </a:solidFill>
              <a:latin typeface="Calibri"/>
              <a:ea typeface="Calibri"/>
              <a:cs typeface="Calibri"/>
              <a:sym typeface="Calibri"/>
            </a:endParaRP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a:p>
            <a:pPr lvl="0">
              <a:buSzPts val="2200"/>
            </a:pPr>
            <a:r>
              <a:rPr lang="es-CO" sz="2400" dirty="0">
                <a:solidFill>
                  <a:srgbClr val="D8D8D8"/>
                </a:solidFill>
                <a:latin typeface="Calibri" panose="020F0502020204030204" pitchFamily="34" charset="0"/>
                <a:ea typeface="Calibri"/>
                <a:cs typeface="Calibri" panose="020F0502020204030204" pitchFamily="34" charset="0"/>
                <a:sym typeface="Calibri"/>
              </a:rPr>
              <a:t>crear un programa en JAVA, que:</a:t>
            </a:r>
            <a:endParaRPr lang="es-CO" sz="2400" dirty="0">
              <a:latin typeface="Calibri" panose="020F0502020204030204" pitchFamily="34" charset="0"/>
              <a:cs typeface="Calibri" panose="020F0502020204030204" pitchFamily="34" charset="0"/>
            </a:endParaRPr>
          </a:p>
          <a:p>
            <a:pPr lvl="0">
              <a:buSzPts val="2200"/>
            </a:pPr>
            <a:endParaRPr lang="es-CO" sz="2400" dirty="0">
              <a:solidFill>
                <a:srgbClr val="D8D8D8"/>
              </a:solidFill>
              <a:latin typeface="Calibri"/>
              <a:ea typeface="Calibri"/>
              <a:cs typeface="Calibri"/>
              <a:sym typeface="Calibri"/>
            </a:endParaRPr>
          </a:p>
          <a:p>
            <a:pPr lvl="0">
              <a:buSzPts val="2200"/>
            </a:pPr>
            <a:endParaRPr lang="es-CO" sz="2400" dirty="0">
              <a:solidFill>
                <a:srgbClr val="D8D8D8"/>
              </a:solidFill>
              <a:latin typeface="Calibri"/>
              <a:ea typeface="Calibri"/>
              <a:cs typeface="Calibri"/>
              <a:sym typeface="Calibri"/>
            </a:endParaRPr>
          </a:p>
          <a:p>
            <a:pPr lvl="0">
              <a:buSzPts val="2200"/>
            </a:pPr>
            <a:r>
              <a:rPr lang="es-CO" sz="2400" dirty="0">
                <a:solidFill>
                  <a:srgbClr val="D8D8D8"/>
                </a:solidFill>
                <a:latin typeface="Calibri"/>
                <a:ea typeface="Calibri"/>
                <a:cs typeface="Calibri"/>
                <a:sym typeface="Calibri"/>
              </a:rPr>
              <a:t>Pedir una contraseña (3 intentos máximo) o hasta que la clave sea 352, 259 </a:t>
            </a:r>
            <a:r>
              <a:rPr lang="es-CO" sz="2400" dirty="0" err="1">
                <a:solidFill>
                  <a:srgbClr val="D8D8D8"/>
                </a:solidFill>
                <a:latin typeface="Calibri"/>
                <a:ea typeface="Calibri"/>
                <a:cs typeface="Calibri"/>
                <a:sym typeface="Calibri"/>
              </a:rPr>
              <a:t>ó</a:t>
            </a:r>
            <a:r>
              <a:rPr lang="es-CO" sz="2400" dirty="0">
                <a:solidFill>
                  <a:srgbClr val="D8D8D8"/>
                </a:solidFill>
                <a:latin typeface="Calibri"/>
                <a:ea typeface="Calibri"/>
                <a:cs typeface="Calibri"/>
                <a:sym typeface="Calibri"/>
              </a:rPr>
              <a:t> 569.</a:t>
            </a:r>
          </a:p>
          <a:p>
            <a:pPr lvl="0">
              <a:buSzPts val="2200"/>
            </a:pPr>
            <a:endParaRPr lang="es-CO" sz="2400" dirty="0">
              <a:solidFill>
                <a:srgbClr val="D8D8D8"/>
              </a:solidFill>
              <a:latin typeface="Calibri" panose="020F0502020204030204" pitchFamily="34" charset="0"/>
              <a:ea typeface="Calibri"/>
              <a:cs typeface="Calibri" panose="020F0502020204030204" pitchFamily="34" charset="0"/>
              <a:sym typeface="Calibri"/>
            </a:endParaRPr>
          </a:p>
        </p:txBody>
      </p:sp>
      <p:pic>
        <p:nvPicPr>
          <p:cNvPr id="6146" name="Picture 2" descr="Password Photography Smartphone, PNG, 800x800px, Password, Android ...">
            <a:extLst>
              <a:ext uri="{FF2B5EF4-FFF2-40B4-BE49-F238E27FC236}">
                <a16:creationId xmlns:a16="http://schemas.microsoft.com/office/drawing/2014/main" id="{8F128CA8-AC69-4710-A72B-1AEF81ED579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5111" l="7556" r="89778">
                        <a14:foregroundMark x1="60000" y1="11111" x2="58667" y2="9778"/>
                        <a14:foregroundMark x1="66667" y1="9778" x2="66667" y2="8444"/>
                        <a14:foregroundMark x1="73778" y1="7556" x2="73778" y2="6667"/>
                        <a14:foregroundMark x1="78667" y1="13333" x2="79111" y2="13333"/>
                        <a14:foregroundMark x1="83111" y1="13333" x2="84000" y2="14222"/>
                        <a14:foregroundMark x1="87556" y1="13333" x2="89778" y2="13778"/>
                        <a14:foregroundMark x1="37333" y1="6667" x2="36444" y2="7556"/>
                        <a14:foregroundMark x1="31556" y1="6667" x2="31111" y2="6667"/>
                        <a14:foregroundMark x1="23556" y1="7556" x2="23556" y2="7556"/>
                        <a14:foregroundMark x1="16889" y1="7556" x2="16889" y2="7556"/>
                        <a14:foregroundMark x1="44444" y1="9778" x2="44444" y2="9778"/>
                        <a14:foregroundMark x1="20889" y1="20000" x2="20889" y2="20000"/>
                        <a14:foregroundMark x1="7556" y1="24444" x2="7556" y2="24444"/>
                        <a14:foregroundMark x1="60444" y1="90667" x2="60444" y2="90667"/>
                        <a14:foregroundMark x1="44444" y1="90667" x2="44444" y2="90667"/>
                        <a14:foregroundMark x1="60000" y1="95111" x2="60000" y2="95111"/>
                        <a14:foregroundMark x1="18222" y1="36444" x2="18222" y2="36444"/>
                      </a14:backgroundRemoval>
                    </a14:imgEffect>
                  </a14:imgLayer>
                </a14:imgProps>
              </a:ext>
              <a:ext uri="{28A0092B-C50C-407E-A947-70E740481C1C}">
                <a14:useLocalDpi xmlns:a14="http://schemas.microsoft.com/office/drawing/2010/main" val="0"/>
              </a:ext>
            </a:extLst>
          </a:blip>
          <a:srcRect/>
          <a:stretch>
            <a:fillRect/>
          </a:stretch>
        </p:blipFill>
        <p:spPr bwMode="auto">
          <a:xfrm>
            <a:off x="4977357" y="5059680"/>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1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67A27E2-BC42-4F40-810F-1575E26AF94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4815" b="78519" l="16481" r="83889">
                        <a14:foregroundMark x1="61481" y1="14815" x2="81111" y2="38519"/>
                        <a14:foregroundMark x1="84444" y1="37778" x2="37963" y2="38889"/>
                        <a14:foregroundMark x1="21111" y1="57963" x2="24259" y2="49259"/>
                        <a14:foregroundMark x1="24444" y1="57593" x2="18519" y2="49815"/>
                        <a14:foregroundMark x1="18519" y1="49815" x2="17963" y2="42222"/>
                        <a14:foregroundMark x1="31296" y1="73704" x2="31111" y2="70000"/>
                        <a14:foregroundMark x1="27037" y1="67778" x2="25556" y2="71481"/>
                        <a14:foregroundMark x1="26667" y1="78519" x2="25370" y2="74444"/>
                        <a14:foregroundMark x1="16481" y1="72037" x2="18333" y2="67037"/>
                        <a14:foregroundMark x1="21296" y1="74444" x2="21296" y2="77407"/>
                        <a14:foregroundMark x1="34444" y1="73333" x2="35185" y2="67593"/>
                        <a14:foregroundMark x1="43889" y1="74444" x2="44074" y2="69815"/>
                        <a14:foregroundMark x1="60185" y1="71852" x2="60556" y2="67593"/>
                        <a14:foregroundMark x1="70185" y1="72593" x2="69444" y2="68704"/>
                        <a14:foregroundMark x1="72963" y1="72407" x2="72963" y2="68889"/>
                      </a14:backgroundRemoval>
                    </a14:imgEffect>
                  </a14:imgLayer>
                </a14:imgProps>
              </a:ext>
            </a:extLst>
          </a:blip>
          <a:srcRect l="12304" t="8354" r="13292" b="16255"/>
          <a:stretch/>
        </p:blipFill>
        <p:spPr>
          <a:xfrm>
            <a:off x="9541933" y="4146997"/>
            <a:ext cx="2650067" cy="2685245"/>
          </a:xfrm>
          <a:prstGeom prst="rect">
            <a:avLst/>
          </a:prstGeom>
        </p:spPr>
      </p:pic>
      <p:pic>
        <p:nvPicPr>
          <p:cNvPr id="9" name="Picture 4" descr="Resultado de imagen para escalones cartoon">
            <a:extLst>
              <a:ext uri="{FF2B5EF4-FFF2-40B4-BE49-F238E27FC236}">
                <a16:creationId xmlns:a16="http://schemas.microsoft.com/office/drawing/2014/main" id="{AE775B6E-F2AA-4A86-9FCB-7E75215E53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917" y="62605"/>
            <a:ext cx="7039377" cy="665887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6BD1EC8E-AB6D-4A12-B5DE-96C8CE446DB1}"/>
              </a:ext>
            </a:extLst>
          </p:cNvPr>
          <p:cNvSpPr txBox="1"/>
          <p:nvPr/>
        </p:nvSpPr>
        <p:spPr>
          <a:xfrm>
            <a:off x="3332373" y="5179828"/>
            <a:ext cx="3153427" cy="461665"/>
          </a:xfrm>
          <a:prstGeom prst="rect">
            <a:avLst/>
          </a:prstGeom>
          <a:noFill/>
        </p:spPr>
        <p:txBody>
          <a:bodyPr wrap="none" rtlCol="0">
            <a:spAutoFit/>
          </a:bodyPr>
          <a:lstStyle/>
          <a:p>
            <a:r>
              <a:rPr lang="es-CO" sz="2400" dirty="0">
                <a:latin typeface="Algerian" panose="04020705040A02060702" pitchFamily="82" charset="0"/>
              </a:rPr>
              <a:t>Conceptos básicos</a:t>
            </a:r>
          </a:p>
        </p:txBody>
      </p:sp>
      <p:sp>
        <p:nvSpPr>
          <p:cNvPr id="12" name="CuadroTexto 11">
            <a:extLst>
              <a:ext uri="{FF2B5EF4-FFF2-40B4-BE49-F238E27FC236}">
                <a16:creationId xmlns:a16="http://schemas.microsoft.com/office/drawing/2014/main" id="{0B1C2060-043F-4CB9-BB0B-639FB583638C}"/>
              </a:ext>
            </a:extLst>
          </p:cNvPr>
          <p:cNvSpPr txBox="1"/>
          <p:nvPr/>
        </p:nvSpPr>
        <p:spPr>
          <a:xfrm>
            <a:off x="4258908" y="3255434"/>
            <a:ext cx="1170513" cy="461665"/>
          </a:xfrm>
          <a:prstGeom prst="rect">
            <a:avLst/>
          </a:prstGeom>
          <a:noFill/>
        </p:spPr>
        <p:txBody>
          <a:bodyPr wrap="none" rtlCol="0">
            <a:spAutoFit/>
          </a:bodyPr>
          <a:lstStyle/>
          <a:p>
            <a:r>
              <a:rPr lang="es-CO" sz="2400" dirty="0">
                <a:latin typeface="Algerian" panose="04020705040A02060702" pitchFamily="82" charset="0"/>
              </a:rPr>
              <a:t>Ciclos</a:t>
            </a:r>
          </a:p>
        </p:txBody>
      </p:sp>
      <p:sp>
        <p:nvSpPr>
          <p:cNvPr id="13" name="CuadroTexto 12">
            <a:extLst>
              <a:ext uri="{FF2B5EF4-FFF2-40B4-BE49-F238E27FC236}">
                <a16:creationId xmlns:a16="http://schemas.microsoft.com/office/drawing/2014/main" id="{1223073C-84CC-4B3A-9C1C-7B92986E4F44}"/>
              </a:ext>
            </a:extLst>
          </p:cNvPr>
          <p:cNvSpPr txBox="1"/>
          <p:nvPr/>
        </p:nvSpPr>
        <p:spPr>
          <a:xfrm>
            <a:off x="4258908" y="4171825"/>
            <a:ext cx="1298753" cy="400110"/>
          </a:xfrm>
          <a:prstGeom prst="rect">
            <a:avLst/>
          </a:prstGeom>
          <a:noFill/>
        </p:spPr>
        <p:txBody>
          <a:bodyPr wrap="none" rtlCol="0">
            <a:spAutoFit/>
          </a:bodyPr>
          <a:lstStyle/>
          <a:p>
            <a:r>
              <a:rPr lang="es-CO" sz="2000" dirty="0">
                <a:latin typeface="Algerian" panose="04020705040A02060702" pitchFamily="82" charset="0"/>
              </a:rPr>
              <a:t>Métodos</a:t>
            </a:r>
          </a:p>
        </p:txBody>
      </p:sp>
      <p:sp>
        <p:nvSpPr>
          <p:cNvPr id="14" name="CuadroTexto 13">
            <a:extLst>
              <a:ext uri="{FF2B5EF4-FFF2-40B4-BE49-F238E27FC236}">
                <a16:creationId xmlns:a16="http://schemas.microsoft.com/office/drawing/2014/main" id="{19ECE6A4-B0A3-4646-BB3C-F20255538775}"/>
              </a:ext>
            </a:extLst>
          </p:cNvPr>
          <p:cNvSpPr txBox="1"/>
          <p:nvPr/>
        </p:nvSpPr>
        <p:spPr>
          <a:xfrm>
            <a:off x="4233260" y="2474428"/>
            <a:ext cx="1351652" cy="369332"/>
          </a:xfrm>
          <a:prstGeom prst="rect">
            <a:avLst/>
          </a:prstGeom>
          <a:noFill/>
        </p:spPr>
        <p:txBody>
          <a:bodyPr wrap="none" rtlCol="0">
            <a:spAutoFit/>
          </a:bodyPr>
          <a:lstStyle/>
          <a:p>
            <a:r>
              <a:rPr lang="es-CO" sz="1800" dirty="0">
                <a:latin typeface="Algerian" panose="04020705040A02060702" pitchFamily="82" charset="0"/>
              </a:rPr>
              <a:t>Arreglos</a:t>
            </a:r>
          </a:p>
        </p:txBody>
      </p:sp>
      <p:sp>
        <p:nvSpPr>
          <p:cNvPr id="15" name="CuadroTexto 14">
            <a:extLst>
              <a:ext uri="{FF2B5EF4-FFF2-40B4-BE49-F238E27FC236}">
                <a16:creationId xmlns:a16="http://schemas.microsoft.com/office/drawing/2014/main" id="{FF61358F-BFAF-4F2B-9FDC-3CEE8D97A8A9}"/>
              </a:ext>
            </a:extLst>
          </p:cNvPr>
          <p:cNvSpPr txBox="1"/>
          <p:nvPr/>
        </p:nvSpPr>
        <p:spPr>
          <a:xfrm>
            <a:off x="4319822" y="1879763"/>
            <a:ext cx="1178528" cy="338554"/>
          </a:xfrm>
          <a:prstGeom prst="rect">
            <a:avLst/>
          </a:prstGeom>
          <a:noFill/>
        </p:spPr>
        <p:txBody>
          <a:bodyPr wrap="none" rtlCol="0">
            <a:spAutoFit/>
          </a:bodyPr>
          <a:lstStyle/>
          <a:p>
            <a:r>
              <a:rPr lang="es-CO" sz="1600" dirty="0">
                <a:latin typeface="Algerian" panose="04020705040A02060702" pitchFamily="82" charset="0"/>
              </a:rPr>
              <a:t>vectores</a:t>
            </a:r>
          </a:p>
        </p:txBody>
      </p:sp>
      <p:sp>
        <p:nvSpPr>
          <p:cNvPr id="16" name="CuadroTexto 15">
            <a:extLst>
              <a:ext uri="{FF2B5EF4-FFF2-40B4-BE49-F238E27FC236}">
                <a16:creationId xmlns:a16="http://schemas.microsoft.com/office/drawing/2014/main" id="{1B65F540-A329-470D-A6A1-7824201DA068}"/>
              </a:ext>
            </a:extLst>
          </p:cNvPr>
          <p:cNvSpPr txBox="1"/>
          <p:nvPr/>
        </p:nvSpPr>
        <p:spPr>
          <a:xfrm>
            <a:off x="4388751" y="1466202"/>
            <a:ext cx="1040670" cy="307777"/>
          </a:xfrm>
          <a:prstGeom prst="rect">
            <a:avLst/>
          </a:prstGeom>
          <a:noFill/>
        </p:spPr>
        <p:txBody>
          <a:bodyPr wrap="none" rtlCol="0">
            <a:spAutoFit/>
          </a:bodyPr>
          <a:lstStyle/>
          <a:p>
            <a:r>
              <a:rPr lang="es-CO" dirty="0">
                <a:latin typeface="Algerian" panose="04020705040A02060702" pitchFamily="82" charset="0"/>
              </a:rPr>
              <a:t>matrices</a:t>
            </a:r>
          </a:p>
        </p:txBody>
      </p:sp>
      <p:sp>
        <p:nvSpPr>
          <p:cNvPr id="17" name="CuadroTexto 16">
            <a:extLst>
              <a:ext uri="{FF2B5EF4-FFF2-40B4-BE49-F238E27FC236}">
                <a16:creationId xmlns:a16="http://schemas.microsoft.com/office/drawing/2014/main" id="{4FBD2C5D-510B-44D6-95CB-F3E82F063169}"/>
              </a:ext>
            </a:extLst>
          </p:cNvPr>
          <p:cNvSpPr txBox="1"/>
          <p:nvPr/>
        </p:nvSpPr>
        <p:spPr>
          <a:xfrm>
            <a:off x="4299785" y="1101961"/>
            <a:ext cx="1218603" cy="276999"/>
          </a:xfrm>
          <a:prstGeom prst="rect">
            <a:avLst/>
          </a:prstGeom>
          <a:noFill/>
        </p:spPr>
        <p:txBody>
          <a:bodyPr wrap="none" rtlCol="0">
            <a:spAutoFit/>
          </a:bodyPr>
          <a:lstStyle/>
          <a:p>
            <a:r>
              <a:rPr lang="es-CO" sz="1200" dirty="0">
                <a:latin typeface="Algerian" panose="04020705040A02060702" pitchFamily="82" charset="0"/>
              </a:rPr>
              <a:t>persistencia</a:t>
            </a:r>
          </a:p>
        </p:txBody>
      </p:sp>
      <p:sp>
        <p:nvSpPr>
          <p:cNvPr id="18" name="CuadroTexto 17">
            <a:extLst>
              <a:ext uri="{FF2B5EF4-FFF2-40B4-BE49-F238E27FC236}">
                <a16:creationId xmlns:a16="http://schemas.microsoft.com/office/drawing/2014/main" id="{AB6BC734-3CE5-4358-BD49-526C1A3A3530}"/>
              </a:ext>
            </a:extLst>
          </p:cNvPr>
          <p:cNvSpPr txBox="1"/>
          <p:nvPr/>
        </p:nvSpPr>
        <p:spPr>
          <a:xfrm>
            <a:off x="4646033" y="773299"/>
            <a:ext cx="526106" cy="261610"/>
          </a:xfrm>
          <a:prstGeom prst="rect">
            <a:avLst/>
          </a:prstGeom>
          <a:noFill/>
        </p:spPr>
        <p:txBody>
          <a:bodyPr wrap="none" rtlCol="0">
            <a:spAutoFit/>
          </a:bodyPr>
          <a:lstStyle/>
          <a:p>
            <a:r>
              <a:rPr lang="es-CO" sz="1100" dirty="0" err="1">
                <a:latin typeface="Algerian" panose="04020705040A02060702" pitchFamily="82" charset="0"/>
              </a:rPr>
              <a:t>crud</a:t>
            </a:r>
            <a:endParaRPr lang="es-CO" sz="1100" dirty="0">
              <a:latin typeface="Algerian" panose="04020705040A02060702" pitchFamily="82" charset="0"/>
            </a:endParaRPr>
          </a:p>
        </p:txBody>
      </p:sp>
      <p:sp>
        <p:nvSpPr>
          <p:cNvPr id="19" name="CuadroTexto 18">
            <a:extLst>
              <a:ext uri="{FF2B5EF4-FFF2-40B4-BE49-F238E27FC236}">
                <a16:creationId xmlns:a16="http://schemas.microsoft.com/office/drawing/2014/main" id="{1417A11B-A97D-4BC9-8AA6-38037102568F}"/>
              </a:ext>
            </a:extLst>
          </p:cNvPr>
          <p:cNvSpPr txBox="1"/>
          <p:nvPr/>
        </p:nvSpPr>
        <p:spPr>
          <a:xfrm>
            <a:off x="4471306" y="523831"/>
            <a:ext cx="875561" cy="261610"/>
          </a:xfrm>
          <a:prstGeom prst="rect">
            <a:avLst/>
          </a:prstGeom>
          <a:noFill/>
        </p:spPr>
        <p:txBody>
          <a:bodyPr wrap="none" rtlCol="0">
            <a:spAutoFit/>
          </a:bodyPr>
          <a:lstStyle/>
          <a:p>
            <a:r>
              <a:rPr lang="es-CO" sz="1050" dirty="0">
                <a:latin typeface="Algerian" panose="04020705040A02060702" pitchFamily="82" charset="0"/>
              </a:rPr>
              <a:t>Proyecto</a:t>
            </a:r>
          </a:p>
        </p:txBody>
      </p:sp>
      <p:pic>
        <p:nvPicPr>
          <p:cNvPr id="10" name="Picture 2" descr="Resultado de imagen para runner winner cartoon">
            <a:extLst>
              <a:ext uri="{FF2B5EF4-FFF2-40B4-BE49-F238E27FC236}">
                <a16:creationId xmlns:a16="http://schemas.microsoft.com/office/drawing/2014/main" id="{DC79DECD-5C52-47E6-805B-8E84A9DB492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778" b="92130" l="1714" r="94000">
                        <a14:foregroundMark x1="54857" y1="46019" x2="53429" y2="64630"/>
                        <a14:foregroundMark x1="43286" y1="92222" x2="47571" y2="88796"/>
                        <a14:foregroundMark x1="53429" y1="86019" x2="53143" y2="78148"/>
                        <a14:foregroundMark x1="40286" y1="84722" x2="40286" y2="77593"/>
                        <a14:foregroundMark x1="40286" y1="77593" x2="40286" y2="77593"/>
                        <a14:foregroundMark x1="43857" y1="60278" x2="60000" y2="33241"/>
                        <a14:foregroundMark x1="60000" y1="32500" x2="60000" y2="31759"/>
                        <a14:foregroundMark x1="94000" y1="25926" x2="87857" y2="27593"/>
                        <a14:foregroundMark x1="38286" y1="10185" x2="1857" y2="13889"/>
                        <a14:foregroundMark x1="33714" y1="6574" x2="32571" y2="2778"/>
                        <a14:foregroundMark x1="39143" y1="86204" x2="31429" y2="86574"/>
                        <a14:backgroundMark x1="29286" y1="15926" x2="29286" y2="15926"/>
                      </a14:backgroundRemoval>
                    </a14:imgEffect>
                  </a14:imgLayer>
                </a14:imgProps>
              </a:ext>
              <a:ext uri="{28A0092B-C50C-407E-A947-70E740481C1C}">
                <a14:useLocalDpi xmlns:a14="http://schemas.microsoft.com/office/drawing/2010/main" val="0"/>
              </a:ext>
            </a:extLst>
          </a:blip>
          <a:srcRect/>
          <a:stretch>
            <a:fillRect/>
          </a:stretch>
        </p:blipFill>
        <p:spPr bwMode="auto">
          <a:xfrm>
            <a:off x="5327177" y="405984"/>
            <a:ext cx="1910454" cy="2947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4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31"/>
          <p:cNvSpPr txBox="1"/>
          <p:nvPr/>
        </p:nvSpPr>
        <p:spPr>
          <a:xfrm>
            <a:off x="4898072" y="265420"/>
            <a:ext cx="3500340"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0"/>
              <a:buFont typeface="Arial"/>
              <a:buNone/>
            </a:pPr>
            <a:r>
              <a:rPr lang="es-CO" sz="8000" b="1" i="0" u="sng" strike="noStrike" cap="none">
                <a:solidFill>
                  <a:srgbClr val="99151A"/>
                </a:solidFill>
                <a:latin typeface="Calibri"/>
                <a:ea typeface="Calibri"/>
                <a:cs typeface="Calibri"/>
                <a:sym typeface="Calibri"/>
              </a:rPr>
              <a:t>Topics</a:t>
            </a:r>
            <a:endParaRPr sz="8000" b="1" i="0" u="sng" strike="noStrike" cap="none">
              <a:solidFill>
                <a:srgbClr val="99151A"/>
              </a:solidFill>
              <a:latin typeface="Calibri"/>
              <a:ea typeface="Calibri"/>
              <a:cs typeface="Calibri"/>
              <a:sym typeface="Calibri"/>
            </a:endParaRPr>
          </a:p>
        </p:txBody>
      </p:sp>
      <p:sp>
        <p:nvSpPr>
          <p:cNvPr id="238" name="Google Shape;238;p31"/>
          <p:cNvSpPr txBox="1"/>
          <p:nvPr/>
        </p:nvSpPr>
        <p:spPr>
          <a:xfrm>
            <a:off x="1982237" y="2544147"/>
            <a:ext cx="7828384" cy="2954615"/>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buClr>
                <a:schemeClr val="dk1"/>
              </a:buClr>
              <a:buSzPts val="2400"/>
            </a:pPr>
            <a:r>
              <a:rPr lang="es-CO" sz="2800" b="1" i="0" u="none" strike="noStrike" cap="none" dirty="0" err="1">
                <a:solidFill>
                  <a:schemeClr val="dk1"/>
                </a:solidFill>
                <a:latin typeface="Calibri"/>
                <a:ea typeface="Calibri"/>
                <a:cs typeface="Calibri"/>
                <a:sym typeface="Calibri"/>
              </a:rPr>
              <a:t>Cycles</a:t>
            </a:r>
            <a:r>
              <a:rPr lang="es-CO" sz="2800" b="1" i="0" u="none" strike="noStrike" cap="none" dirty="0">
                <a:solidFill>
                  <a:schemeClr val="dk1"/>
                </a:solidFill>
                <a:latin typeface="Calibri"/>
                <a:ea typeface="Calibri"/>
                <a:cs typeface="Calibri"/>
                <a:sym typeface="Calibri"/>
              </a:rPr>
              <a:t> “FOR” and “WHILE”</a:t>
            </a:r>
          </a:p>
          <a:p>
            <a:pPr marL="285750" lvl="1" indent="-285750" algn="just">
              <a:lnSpc>
                <a:spcPct val="150000"/>
              </a:lnSpc>
              <a:buClr>
                <a:schemeClr val="dk1"/>
              </a:buClr>
              <a:buSzPts val="2400"/>
              <a:buFont typeface="Arial"/>
              <a:buChar char="•"/>
            </a:pPr>
            <a:r>
              <a:rPr lang="es-CO" sz="1600" b="1" dirty="0" err="1">
                <a:solidFill>
                  <a:schemeClr val="bg1">
                    <a:lumMod val="85000"/>
                  </a:schemeClr>
                </a:solidFill>
                <a:latin typeface="Calibri"/>
                <a:cs typeface="Calibri"/>
                <a:sym typeface="Calibri"/>
              </a:rPr>
              <a:t>About</a:t>
            </a:r>
            <a:r>
              <a:rPr lang="es-CO" sz="1600" b="1" dirty="0">
                <a:solidFill>
                  <a:schemeClr val="dk1"/>
                </a:solidFill>
                <a:latin typeface="Calibri"/>
                <a:cs typeface="Calibri"/>
                <a:sym typeface="Calibri"/>
              </a:rPr>
              <a:t> / Acerca de</a:t>
            </a:r>
          </a:p>
          <a:p>
            <a:pPr marL="285750" lvl="1" indent="-285750" algn="just">
              <a:lnSpc>
                <a:spcPct val="150000"/>
              </a:lnSpc>
              <a:buClr>
                <a:schemeClr val="dk1"/>
              </a:buClr>
              <a:buSzPts val="2400"/>
              <a:buFont typeface="Arial"/>
              <a:buChar char="•"/>
            </a:pPr>
            <a:r>
              <a:rPr lang="es-CO" sz="1600" b="1" dirty="0">
                <a:solidFill>
                  <a:schemeClr val="bg1">
                    <a:lumMod val="85000"/>
                  </a:schemeClr>
                </a:solidFill>
                <a:latin typeface="Calibri"/>
                <a:cs typeface="Calibri"/>
                <a:sym typeface="Calibri"/>
              </a:rPr>
              <a:t>Como funciona </a:t>
            </a:r>
            <a:r>
              <a:rPr lang="es-CO" sz="1600" b="1" dirty="0">
                <a:solidFill>
                  <a:schemeClr val="dk1"/>
                </a:solidFill>
                <a:latin typeface="Calibri"/>
                <a:cs typeface="Calibri"/>
                <a:sym typeface="Calibri"/>
              </a:rPr>
              <a:t>/</a:t>
            </a:r>
            <a:r>
              <a:rPr lang="es-CO" sz="1600" b="1" dirty="0" err="1">
                <a:solidFill>
                  <a:schemeClr val="dk1"/>
                </a:solidFill>
                <a:latin typeface="Calibri"/>
                <a:cs typeface="Calibri"/>
                <a:sym typeface="Calibri"/>
              </a:rPr>
              <a:t>How</a:t>
            </a:r>
            <a:r>
              <a:rPr lang="es-CO" sz="1600" b="1" dirty="0">
                <a:solidFill>
                  <a:schemeClr val="dk1"/>
                </a:solidFill>
                <a:latin typeface="Calibri"/>
                <a:cs typeface="Calibri"/>
                <a:sym typeface="Calibri"/>
              </a:rPr>
              <a:t> </a:t>
            </a:r>
            <a:r>
              <a:rPr lang="es-CO" sz="1600" b="1" dirty="0" err="1">
                <a:solidFill>
                  <a:schemeClr val="dk1"/>
                </a:solidFill>
                <a:latin typeface="Calibri"/>
                <a:cs typeface="Calibri"/>
                <a:sym typeface="Calibri"/>
              </a:rPr>
              <a:t>it</a:t>
            </a:r>
            <a:r>
              <a:rPr lang="es-CO" sz="1600" b="1" dirty="0">
                <a:solidFill>
                  <a:schemeClr val="dk1"/>
                </a:solidFill>
                <a:latin typeface="Calibri"/>
                <a:cs typeface="Calibri"/>
                <a:sym typeface="Calibri"/>
              </a:rPr>
              <a:t> </a:t>
            </a:r>
            <a:r>
              <a:rPr lang="es-CO" sz="1600" b="1" dirty="0" err="1">
                <a:solidFill>
                  <a:schemeClr val="dk1"/>
                </a:solidFill>
                <a:latin typeface="Calibri"/>
                <a:cs typeface="Calibri"/>
                <a:sym typeface="Calibri"/>
              </a:rPr>
              <a:t>works</a:t>
            </a:r>
            <a:endParaRPr lang="es-CO" sz="1600" b="1" i="0" u="none" strike="noStrike" cap="none" dirty="0">
              <a:solidFill>
                <a:schemeClr val="dk1"/>
              </a:solidFill>
              <a:latin typeface="Calibri"/>
              <a:ea typeface="Arial"/>
              <a:cs typeface="Calibri"/>
              <a:sym typeface="Calibri"/>
            </a:endParaRPr>
          </a:p>
          <a:p>
            <a:pPr marL="285750" lvl="1" indent="-285750" algn="just">
              <a:lnSpc>
                <a:spcPct val="150000"/>
              </a:lnSpc>
              <a:buClr>
                <a:schemeClr val="dk1"/>
              </a:buClr>
              <a:buSzPts val="2400"/>
              <a:buFont typeface="Arial"/>
              <a:buChar char="•"/>
            </a:pPr>
            <a:r>
              <a:rPr lang="es-CO" sz="1600" b="1" dirty="0">
                <a:solidFill>
                  <a:schemeClr val="bg1">
                    <a:lumMod val="85000"/>
                  </a:schemeClr>
                </a:solidFill>
                <a:latin typeface="Calibri"/>
                <a:cs typeface="Calibri"/>
                <a:sym typeface="Calibri"/>
              </a:rPr>
              <a:t>Sintaxis</a:t>
            </a:r>
            <a:r>
              <a:rPr lang="es-CO" sz="1600" b="1" dirty="0">
                <a:solidFill>
                  <a:schemeClr val="dk1"/>
                </a:solidFill>
                <a:latin typeface="Calibri"/>
                <a:cs typeface="Calibri"/>
                <a:sym typeface="Calibri"/>
              </a:rPr>
              <a:t> / </a:t>
            </a:r>
            <a:r>
              <a:rPr lang="es-CO" sz="1600" b="1" dirty="0" err="1">
                <a:solidFill>
                  <a:schemeClr val="dk1"/>
                </a:solidFill>
                <a:latin typeface="Calibri"/>
                <a:cs typeface="Calibri"/>
                <a:sym typeface="Calibri"/>
              </a:rPr>
              <a:t>Syntax</a:t>
            </a:r>
            <a:endParaRPr lang="es-CO" sz="1600" b="1" dirty="0">
              <a:solidFill>
                <a:schemeClr val="dk1"/>
              </a:solidFill>
              <a:latin typeface="Calibri"/>
              <a:cs typeface="Calibri"/>
              <a:sym typeface="Calibri"/>
            </a:endParaRPr>
          </a:p>
          <a:p>
            <a:pPr marL="285750" lvl="1" indent="-285750" algn="just">
              <a:lnSpc>
                <a:spcPct val="150000"/>
              </a:lnSpc>
              <a:buClr>
                <a:schemeClr val="dk1"/>
              </a:buClr>
              <a:buSzPts val="2400"/>
              <a:buFont typeface="Arial"/>
              <a:buChar char="•"/>
            </a:pPr>
            <a:r>
              <a:rPr lang="es-CO" sz="1600" b="1" dirty="0">
                <a:solidFill>
                  <a:schemeClr val="bg1">
                    <a:lumMod val="85000"/>
                  </a:schemeClr>
                </a:solidFill>
                <a:latin typeface="Calibri"/>
                <a:cs typeface="Calibri"/>
                <a:sym typeface="Calibri"/>
              </a:rPr>
              <a:t>Ejemplos</a:t>
            </a:r>
            <a:r>
              <a:rPr lang="es-CO" sz="1600" b="1" dirty="0">
                <a:solidFill>
                  <a:schemeClr val="dk1"/>
                </a:solidFill>
                <a:latin typeface="Calibri"/>
                <a:cs typeface="Calibri"/>
                <a:sym typeface="Calibri"/>
              </a:rPr>
              <a:t> / </a:t>
            </a:r>
            <a:r>
              <a:rPr lang="es-CO" sz="1600" b="1" dirty="0" err="1">
                <a:solidFill>
                  <a:schemeClr val="dk1"/>
                </a:solidFill>
                <a:latin typeface="Calibri"/>
                <a:cs typeface="Calibri"/>
                <a:sym typeface="Calibri"/>
              </a:rPr>
              <a:t>examples</a:t>
            </a:r>
            <a:endParaRPr lang="es-CO" sz="1600" b="1" dirty="0">
              <a:solidFill>
                <a:schemeClr val="dk1"/>
              </a:solidFill>
              <a:latin typeface="Calibri"/>
              <a:cs typeface="Calibri"/>
              <a:sym typeface="Calibri"/>
            </a:endParaRPr>
          </a:p>
          <a:p>
            <a:pPr marL="285750" lvl="1" indent="-285750" algn="just">
              <a:lnSpc>
                <a:spcPct val="150000"/>
              </a:lnSpc>
              <a:buClr>
                <a:schemeClr val="dk1"/>
              </a:buClr>
              <a:buSzPts val="2400"/>
              <a:buFont typeface="Arial"/>
              <a:buChar char="•"/>
            </a:pPr>
            <a:r>
              <a:rPr lang="es-CO" sz="1600" b="1" dirty="0">
                <a:solidFill>
                  <a:schemeClr val="bg1">
                    <a:lumMod val="85000"/>
                  </a:schemeClr>
                </a:solidFill>
                <a:latin typeface="Calibri"/>
                <a:cs typeface="Calibri"/>
                <a:sym typeface="Calibri"/>
              </a:rPr>
              <a:t>Ejercicios</a:t>
            </a:r>
            <a:r>
              <a:rPr lang="es-CO" sz="1600" b="1" dirty="0">
                <a:solidFill>
                  <a:schemeClr val="dk1"/>
                </a:solidFill>
                <a:latin typeface="Calibri"/>
                <a:cs typeface="Calibri"/>
                <a:sym typeface="Calibri"/>
              </a:rPr>
              <a:t> / </a:t>
            </a:r>
            <a:r>
              <a:rPr lang="es-CO" sz="1600" b="1" dirty="0" err="1">
                <a:solidFill>
                  <a:schemeClr val="dk1"/>
                </a:solidFill>
                <a:latin typeface="Calibri"/>
                <a:cs typeface="Calibri"/>
                <a:sym typeface="Calibri"/>
              </a:rPr>
              <a:t>Exercises</a:t>
            </a:r>
            <a:endParaRPr lang="es-CO" sz="1600" b="1" i="0" u="none" strike="noStrike" cap="none" dirty="0">
              <a:solidFill>
                <a:schemeClr val="dk1"/>
              </a:solidFill>
              <a:latin typeface="Calibri"/>
              <a:ea typeface="Arial"/>
              <a:cs typeface="Calibri"/>
              <a:sym typeface="Calibri"/>
            </a:endParaRPr>
          </a:p>
          <a:p>
            <a:pPr marL="285750" lvl="1" indent="-285750" algn="just">
              <a:lnSpc>
                <a:spcPct val="150000"/>
              </a:lnSpc>
              <a:buClr>
                <a:schemeClr val="dk1"/>
              </a:buClr>
              <a:buSzPts val="2400"/>
              <a:buFont typeface="Arial"/>
              <a:buChar char="•"/>
            </a:pPr>
            <a:endParaRPr sz="16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
        <p:cNvGrpSpPr/>
        <p:nvPr/>
      </p:nvGrpSpPr>
      <p:grpSpPr>
        <a:xfrm>
          <a:off x="0" y="0"/>
          <a:ext cx="0" cy="0"/>
          <a:chOff x="0" y="0"/>
          <a:chExt cx="0" cy="0"/>
        </a:xfrm>
      </p:grpSpPr>
      <p:sp>
        <p:nvSpPr>
          <p:cNvPr id="248" name="Google Shape;248;p1"/>
          <p:cNvSpPr txBox="1"/>
          <p:nvPr/>
        </p:nvSpPr>
        <p:spPr>
          <a:xfrm>
            <a:off x="1557925" y="427797"/>
            <a:ext cx="65002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CO" sz="3600" b="1" i="0" u="none" strike="noStrike" cap="none" dirty="0" err="1">
                <a:solidFill>
                  <a:srgbClr val="FFC000"/>
                </a:solidFill>
                <a:latin typeface="Calibri"/>
                <a:ea typeface="Calibri"/>
                <a:cs typeface="Calibri"/>
                <a:sym typeface="Calibri"/>
              </a:rPr>
              <a:t>About</a:t>
            </a:r>
            <a:r>
              <a:rPr lang="es-CO" sz="3600" b="1" i="0" u="none" strike="noStrike" cap="none" dirty="0">
                <a:solidFill>
                  <a:srgbClr val="FFC000"/>
                </a:solidFill>
                <a:latin typeface="Calibri"/>
                <a:ea typeface="Calibri"/>
                <a:cs typeface="Calibri"/>
                <a:sym typeface="Calibri"/>
              </a:rPr>
              <a:t> </a:t>
            </a:r>
            <a:r>
              <a:rPr lang="es-CO" sz="3600" b="1" i="0" u="none" strike="noStrike" cap="none" dirty="0" err="1">
                <a:solidFill>
                  <a:srgbClr val="FFC000"/>
                </a:solidFill>
                <a:latin typeface="Calibri"/>
                <a:ea typeface="Calibri"/>
                <a:cs typeface="Calibri"/>
                <a:sym typeface="Calibri"/>
              </a:rPr>
              <a:t>cycles</a:t>
            </a:r>
            <a:endParaRPr sz="1800" b="0" i="0" u="none" strike="noStrike" cap="none" dirty="0">
              <a:solidFill>
                <a:srgbClr val="000000"/>
              </a:solidFill>
              <a:latin typeface="Arial"/>
              <a:ea typeface="Arial"/>
              <a:cs typeface="Arial"/>
              <a:sym typeface="Arial"/>
            </a:endParaRPr>
          </a:p>
        </p:txBody>
      </p:sp>
      <p:sp>
        <p:nvSpPr>
          <p:cNvPr id="3" name="Rectángulo 2">
            <a:extLst>
              <a:ext uri="{FF2B5EF4-FFF2-40B4-BE49-F238E27FC236}">
                <a16:creationId xmlns:a16="http://schemas.microsoft.com/office/drawing/2014/main" id="{D02EE54A-CE89-4E87-B238-88C811E136E4}"/>
              </a:ext>
            </a:extLst>
          </p:cNvPr>
          <p:cNvSpPr/>
          <p:nvPr/>
        </p:nvSpPr>
        <p:spPr>
          <a:xfrm>
            <a:off x="1168400" y="4930767"/>
            <a:ext cx="11023600" cy="2031325"/>
          </a:xfrm>
          <a:prstGeom prst="rect">
            <a:avLst/>
          </a:prstGeom>
          <a:solidFill>
            <a:schemeClr val="bg1"/>
          </a:solidFill>
        </p:spPr>
        <p:txBody>
          <a:bodyPr wrap="square">
            <a:spAutoFit/>
          </a:bodyPr>
          <a:lstStyle/>
          <a:p>
            <a:r>
              <a:rPr lang="es-ES" sz="1800" dirty="0">
                <a:solidFill>
                  <a:schemeClr val="bg1">
                    <a:lumMod val="85000"/>
                  </a:schemeClr>
                </a:solidFill>
                <a:latin typeface="Calibri" panose="020F0502020204030204" pitchFamily="34" charset="0"/>
                <a:cs typeface="Calibri" panose="020F0502020204030204" pitchFamily="34" charset="0"/>
              </a:rPr>
              <a:t>Los </a:t>
            </a:r>
            <a:r>
              <a:rPr lang="es-ES" sz="1800" b="1" dirty="0">
                <a:solidFill>
                  <a:schemeClr val="bg1">
                    <a:lumMod val="85000"/>
                  </a:schemeClr>
                </a:solidFill>
                <a:latin typeface="Calibri" panose="020F0502020204030204" pitchFamily="34" charset="0"/>
                <a:cs typeface="Calibri" panose="020F0502020204030204" pitchFamily="34" charset="0"/>
              </a:rPr>
              <a:t>ciclos</a:t>
            </a:r>
            <a:r>
              <a:rPr lang="es-ES" sz="1800" dirty="0">
                <a:solidFill>
                  <a:schemeClr val="bg1">
                    <a:lumMod val="85000"/>
                  </a:schemeClr>
                </a:solidFill>
                <a:latin typeface="Calibri" panose="020F0502020204030204" pitchFamily="34" charset="0"/>
                <a:cs typeface="Calibri" panose="020F0502020204030204" pitchFamily="34" charset="0"/>
              </a:rPr>
              <a:t> o también conocidos como </a:t>
            </a:r>
            <a:r>
              <a:rPr lang="es-ES" sz="1800" b="1" dirty="0">
                <a:solidFill>
                  <a:schemeClr val="bg1">
                    <a:lumMod val="85000"/>
                  </a:schemeClr>
                </a:solidFill>
                <a:latin typeface="Calibri" panose="020F0502020204030204" pitchFamily="34" charset="0"/>
                <a:cs typeface="Calibri" panose="020F0502020204030204" pitchFamily="34" charset="0"/>
              </a:rPr>
              <a:t>bucles</a:t>
            </a:r>
            <a:r>
              <a:rPr lang="es-ES" sz="1800" dirty="0">
                <a:solidFill>
                  <a:schemeClr val="bg1">
                    <a:lumMod val="85000"/>
                  </a:schemeClr>
                </a:solidFill>
                <a:latin typeface="Calibri" panose="020F0502020204030204" pitchFamily="34" charset="0"/>
                <a:cs typeface="Calibri" panose="020F0502020204030204" pitchFamily="34" charset="0"/>
              </a:rPr>
              <a:t>, son estructuras de control de alta importancia en la mayoría de los software.  Se usan en JAVA y prácticamente en todos los lenguajes de programación usados en la actualidad (2020). Los bucles nos permite repetir una o varias instrucciones (líneas de código) cuantas veces lo necesitemos o sea necesario.</a:t>
            </a:r>
          </a:p>
          <a:p>
            <a:endParaRPr lang="es-ES" sz="1800" dirty="0">
              <a:solidFill>
                <a:schemeClr val="bg1">
                  <a:lumMod val="85000"/>
                </a:schemeClr>
              </a:solidFill>
              <a:latin typeface="Calibri" panose="020F0502020204030204" pitchFamily="34" charset="0"/>
              <a:cs typeface="Calibri" panose="020F0502020204030204" pitchFamily="34" charset="0"/>
            </a:endParaRPr>
          </a:p>
          <a:p>
            <a:r>
              <a:rPr lang="es-ES" sz="1800" dirty="0">
                <a:solidFill>
                  <a:schemeClr val="bg1">
                    <a:lumMod val="85000"/>
                  </a:schemeClr>
                </a:solidFill>
                <a:latin typeface="Calibri" panose="020F0502020204030204" pitchFamily="34" charset="0"/>
                <a:cs typeface="Calibri" panose="020F0502020204030204" pitchFamily="34" charset="0"/>
              </a:rPr>
              <a:t>Un ciclo nos ayuda a llevar a cabo una tarea repetitiva en una cantidad de líneas muy pequeña y de forma prácticamente automática.</a:t>
            </a:r>
            <a:endParaRPr lang="es-CO" sz="1800" dirty="0">
              <a:solidFill>
                <a:schemeClr val="bg1">
                  <a:lumMod val="85000"/>
                </a:schemeClr>
              </a:solidFill>
              <a:latin typeface="Calibri" panose="020F0502020204030204" pitchFamily="34" charset="0"/>
              <a:cs typeface="Calibri" panose="020F0502020204030204" pitchFamily="34" charset="0"/>
            </a:endParaRPr>
          </a:p>
        </p:txBody>
      </p:sp>
      <p:sp>
        <p:nvSpPr>
          <p:cNvPr id="4" name="Rectángulo 3">
            <a:extLst>
              <a:ext uri="{FF2B5EF4-FFF2-40B4-BE49-F238E27FC236}">
                <a16:creationId xmlns:a16="http://schemas.microsoft.com/office/drawing/2014/main" id="{8434484F-912A-45A5-A9C4-8A2DBBF75F58}"/>
              </a:ext>
            </a:extLst>
          </p:cNvPr>
          <p:cNvSpPr/>
          <p:nvPr/>
        </p:nvSpPr>
        <p:spPr>
          <a:xfrm>
            <a:off x="1168400" y="1246706"/>
            <a:ext cx="11023600" cy="1477328"/>
          </a:xfrm>
          <a:prstGeom prst="rect">
            <a:avLst/>
          </a:prstGeom>
        </p:spPr>
        <p:txBody>
          <a:bodyPr wrap="square">
            <a:spAutoFit/>
          </a:bodyPr>
          <a:lstStyle/>
          <a:p>
            <a:r>
              <a:rPr lang="es-CO" sz="1800" dirty="0" err="1">
                <a:latin typeface="Calibri" panose="020F0502020204030204" pitchFamily="34" charset="0"/>
                <a:cs typeface="Calibri" panose="020F0502020204030204" pitchFamily="34" charset="0"/>
              </a:rPr>
              <a:t>The</a:t>
            </a:r>
            <a:r>
              <a:rPr lang="es-CO" sz="1800"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cycles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or</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known</a:t>
            </a:r>
            <a:r>
              <a:rPr lang="es-CO" sz="1800" dirty="0">
                <a:latin typeface="Calibri" panose="020F0502020204030204" pitchFamily="34" charset="0"/>
                <a:cs typeface="Calibri" panose="020F0502020204030204" pitchFamily="34" charset="0"/>
              </a:rPr>
              <a:t> as </a:t>
            </a:r>
            <a:r>
              <a:rPr lang="es-CO" sz="1800" dirty="0" err="1">
                <a:latin typeface="Calibri" panose="020F0502020204030204" pitchFamily="34" charset="0"/>
                <a:cs typeface="Calibri" panose="020F0502020204030204" pitchFamily="34" charset="0"/>
              </a:rPr>
              <a:t>loops</a:t>
            </a:r>
            <a:r>
              <a:rPr lang="es-CO" sz="1800" dirty="0">
                <a:latin typeface="Calibri" panose="020F0502020204030204" pitchFamily="34" charset="0"/>
                <a:cs typeface="Calibri" panose="020F0502020204030204" pitchFamily="34" charset="0"/>
              </a:rPr>
              <a:t>, are </a:t>
            </a:r>
            <a:r>
              <a:rPr lang="es-CO" sz="1800" dirty="0" err="1">
                <a:latin typeface="Calibri" panose="020F0502020204030204" pitchFamily="34" charset="0"/>
                <a:cs typeface="Calibri" panose="020F0502020204030204" pitchFamily="34" charset="0"/>
              </a:rPr>
              <a:t>high-importance</a:t>
            </a:r>
            <a:r>
              <a:rPr lang="es-CO" sz="1800" dirty="0">
                <a:latin typeface="Calibri" panose="020F0502020204030204" pitchFamily="34" charset="0"/>
                <a:cs typeface="Calibri" panose="020F0502020204030204" pitchFamily="34" charset="0"/>
              </a:rPr>
              <a:t> control </a:t>
            </a:r>
            <a:r>
              <a:rPr lang="es-CO" sz="1800" dirty="0" err="1">
                <a:latin typeface="Calibri" panose="020F0502020204030204" pitchFamily="34" charset="0"/>
                <a:cs typeface="Calibri" panose="020F0502020204030204" pitchFamily="34" charset="0"/>
              </a:rPr>
              <a:t>structures</a:t>
            </a:r>
            <a:r>
              <a:rPr lang="es-CO" sz="1800" dirty="0">
                <a:latin typeface="Calibri" panose="020F0502020204030204" pitchFamily="34" charset="0"/>
                <a:cs typeface="Calibri" panose="020F0502020204030204" pitchFamily="34" charset="0"/>
              </a:rPr>
              <a:t> in </a:t>
            </a:r>
            <a:r>
              <a:rPr lang="es-CO" sz="1800" dirty="0" err="1">
                <a:latin typeface="Calibri" panose="020F0502020204030204" pitchFamily="34" charset="0"/>
                <a:cs typeface="Calibri" panose="020F0502020204030204" pitchFamily="34" charset="0"/>
              </a:rPr>
              <a:t>most</a:t>
            </a:r>
            <a:r>
              <a:rPr lang="es-CO" sz="1800" dirty="0">
                <a:latin typeface="Calibri" panose="020F0502020204030204" pitchFamily="34" charset="0"/>
                <a:cs typeface="Calibri" panose="020F0502020204030204" pitchFamily="34" charset="0"/>
              </a:rPr>
              <a:t> software.  </a:t>
            </a:r>
            <a:r>
              <a:rPr lang="es-CO" sz="1800" dirty="0" err="1">
                <a:latin typeface="Calibri" panose="020F0502020204030204" pitchFamily="34" charset="0"/>
                <a:cs typeface="Calibri" panose="020F0502020204030204" pitchFamily="34" charset="0"/>
              </a:rPr>
              <a:t>They</a:t>
            </a:r>
            <a:r>
              <a:rPr lang="es-CO" sz="1800" dirty="0">
                <a:latin typeface="Calibri" panose="020F0502020204030204" pitchFamily="34" charset="0"/>
                <a:cs typeface="Calibri" panose="020F0502020204030204" pitchFamily="34" charset="0"/>
              </a:rPr>
              <a:t> are </a:t>
            </a:r>
            <a:r>
              <a:rPr lang="es-CO" sz="1800" dirty="0" err="1">
                <a:latin typeface="Calibri" panose="020F0502020204030204" pitchFamily="34" charset="0"/>
                <a:cs typeface="Calibri" panose="020F0502020204030204" pitchFamily="34" charset="0"/>
              </a:rPr>
              <a:t>used</a:t>
            </a:r>
            <a:r>
              <a:rPr lang="es-CO" sz="1800" dirty="0">
                <a:latin typeface="Calibri" panose="020F0502020204030204" pitchFamily="34" charset="0"/>
                <a:cs typeface="Calibri" panose="020F0502020204030204" pitchFamily="34" charset="0"/>
              </a:rPr>
              <a:t> in JAVA and </a:t>
            </a:r>
            <a:r>
              <a:rPr lang="es-CO" sz="1800" dirty="0" err="1">
                <a:latin typeface="Calibri" panose="020F0502020204030204" pitchFamily="34" charset="0"/>
                <a:cs typeface="Calibri" panose="020F0502020204030204" pitchFamily="34" charset="0"/>
              </a:rPr>
              <a:t>virtually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all</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programming</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languages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used</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today</a:t>
            </a:r>
            <a:r>
              <a:rPr lang="es-CO" sz="1800" dirty="0">
                <a:latin typeface="Calibri" panose="020F0502020204030204" pitchFamily="34" charset="0"/>
                <a:cs typeface="Calibri" panose="020F0502020204030204" pitchFamily="34" charset="0"/>
              </a:rPr>
              <a:t> (2020). </a:t>
            </a:r>
            <a:r>
              <a:rPr lang="es-CO" sz="1800" dirty="0" err="1">
                <a:latin typeface="Calibri" panose="020F0502020204030204" pitchFamily="34" charset="0"/>
                <a:cs typeface="Calibri" panose="020F0502020204030204" pitchFamily="34" charset="0"/>
              </a:rPr>
              <a:t>The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loops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allow</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us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to</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nometer</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one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or</a:t>
            </a:r>
            <a:r>
              <a:rPr lang="es-CO" sz="1800" dirty="0">
                <a:latin typeface="Calibri" panose="020F0502020204030204" pitchFamily="34" charset="0"/>
                <a:cs typeface="Calibri" panose="020F0502020204030204" pitchFamily="34" charset="0"/>
              </a:rPr>
              <a:t> more </a:t>
            </a:r>
            <a:r>
              <a:rPr lang="es-CO" sz="1800" dirty="0" err="1">
                <a:latin typeface="Calibri" panose="020F0502020204030204" pitchFamily="34" charset="0"/>
                <a:cs typeface="Calibri" panose="020F0502020204030204" pitchFamily="34" charset="0"/>
              </a:rPr>
              <a:t>instructions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lines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of</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code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how</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much</a:t>
            </a:r>
            <a:r>
              <a:rPr lang="es-CO" sz="1800" dirty="0">
                <a:latin typeface="Calibri" panose="020F0502020204030204" pitchFamily="34" charset="0"/>
                <a:cs typeface="Calibri" panose="020F0502020204030204" pitchFamily="34" charset="0"/>
              </a:rPr>
              <a:t>) times </a:t>
            </a:r>
            <a:r>
              <a:rPr lang="es-CO" sz="1800" dirty="0" err="1">
                <a:latin typeface="Calibri" panose="020F0502020204030204" pitchFamily="34" charset="0"/>
                <a:cs typeface="Calibri" panose="020F0502020204030204" pitchFamily="34" charset="0"/>
              </a:rPr>
              <a:t>we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take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it</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or</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necessary</a:t>
            </a:r>
            <a:r>
              <a:rPr lang="es-CO" sz="1800" dirty="0">
                <a:latin typeface="Calibri" panose="020F0502020204030204" pitchFamily="34" charset="0"/>
                <a:cs typeface="Calibri" panose="020F0502020204030204" pitchFamily="34" charset="0"/>
              </a:rPr>
              <a:t> sea.</a:t>
            </a:r>
          </a:p>
          <a:p>
            <a:endParaRPr lang="es-CO" sz="1800" dirty="0">
              <a:latin typeface="Calibri" panose="020F0502020204030204" pitchFamily="34" charset="0"/>
              <a:cs typeface="Calibri" panose="020F0502020204030204" pitchFamily="34" charset="0"/>
            </a:endParaRPr>
          </a:p>
          <a:p>
            <a:r>
              <a:rPr lang="es-CO" sz="1800" dirty="0">
                <a:latin typeface="Calibri" panose="020F0502020204030204" pitchFamily="34" charset="0"/>
                <a:cs typeface="Calibri" panose="020F0502020204030204" pitchFamily="34" charset="0"/>
              </a:rPr>
              <a:t>A </a:t>
            </a:r>
            <a:r>
              <a:rPr lang="es-CO" sz="1800" dirty="0" err="1">
                <a:latin typeface="Calibri" panose="020F0502020204030204" pitchFamily="34" charset="0"/>
                <a:cs typeface="Calibri" panose="020F0502020204030204" pitchFamily="34" charset="0"/>
              </a:rPr>
              <a:t>helps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us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carry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out</a:t>
            </a:r>
            <a:r>
              <a:rPr lang="es-CO" sz="1800" dirty="0">
                <a:latin typeface="Calibri" panose="020F0502020204030204" pitchFamily="34" charset="0"/>
                <a:cs typeface="Calibri" panose="020F0502020204030204" pitchFamily="34" charset="0"/>
              </a:rPr>
              <a:t> a </a:t>
            </a:r>
            <a:r>
              <a:rPr lang="es-CO" sz="1800" dirty="0" err="1">
                <a:latin typeface="Calibri" panose="020F0502020204030204" pitchFamily="34" charset="0"/>
                <a:cs typeface="Calibri" panose="020F0502020204030204" pitchFamily="34" charset="0"/>
              </a:rPr>
              <a:t>repetitive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task</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on</a:t>
            </a:r>
            <a:r>
              <a:rPr lang="es-CO" sz="1800" dirty="0">
                <a:latin typeface="Calibri" panose="020F0502020204030204" pitchFamily="34" charset="0"/>
                <a:cs typeface="Calibri" panose="020F0502020204030204" pitchFamily="34" charset="0"/>
              </a:rPr>
              <a:t> a </a:t>
            </a:r>
            <a:r>
              <a:rPr lang="es-CO" sz="1800" dirty="0" err="1">
                <a:latin typeface="Calibri" panose="020F0502020204030204" pitchFamily="34" charset="0"/>
                <a:cs typeface="Calibri" panose="020F0502020204030204" pitchFamily="34" charset="0"/>
              </a:rPr>
              <a:t>very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small</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number</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of</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lines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without</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virtually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form</a:t>
            </a:r>
            <a:r>
              <a:rPr lang="es-CO" sz="1800" dirty="0">
                <a:latin typeface="Calibri" panose="020F0502020204030204" pitchFamily="34" charset="0"/>
                <a:cs typeface="Calibri" panose="020F0502020204030204" pitchFamily="34" charset="0"/>
              </a:rPr>
              <a:t>.</a:t>
            </a:r>
          </a:p>
        </p:txBody>
      </p:sp>
      <p:sp>
        <p:nvSpPr>
          <p:cNvPr id="6" name="Diagrama de flujo: conector 5">
            <a:extLst>
              <a:ext uri="{FF2B5EF4-FFF2-40B4-BE49-F238E27FC236}">
                <a16:creationId xmlns:a16="http://schemas.microsoft.com/office/drawing/2014/main" id="{33E84403-4E2A-4A4B-B784-561157206E9B}"/>
              </a:ext>
            </a:extLst>
          </p:cNvPr>
          <p:cNvSpPr/>
          <p:nvPr/>
        </p:nvSpPr>
        <p:spPr>
          <a:xfrm flipH="1" flipV="1">
            <a:off x="3867150" y="2896652"/>
            <a:ext cx="2446645" cy="194752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alibri" panose="020F0502020204030204" pitchFamily="34" charset="0"/>
              <a:cs typeface="Calibri" panose="020F0502020204030204" pitchFamily="34" charset="0"/>
            </a:endParaRPr>
          </a:p>
        </p:txBody>
      </p:sp>
      <p:sp>
        <p:nvSpPr>
          <p:cNvPr id="7" name="Flecha: a la derecha 6">
            <a:extLst>
              <a:ext uri="{FF2B5EF4-FFF2-40B4-BE49-F238E27FC236}">
                <a16:creationId xmlns:a16="http://schemas.microsoft.com/office/drawing/2014/main" id="{99DD7F71-02FB-4F38-A013-445C3342461C}"/>
              </a:ext>
            </a:extLst>
          </p:cNvPr>
          <p:cNvSpPr/>
          <p:nvPr/>
        </p:nvSpPr>
        <p:spPr>
          <a:xfrm>
            <a:off x="4923255" y="2701868"/>
            <a:ext cx="334434" cy="359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0B369D43-C025-4759-A2D0-E4E5D5C61CA1}"/>
              </a:ext>
            </a:extLst>
          </p:cNvPr>
          <p:cNvSpPr txBox="1"/>
          <p:nvPr/>
        </p:nvSpPr>
        <p:spPr>
          <a:xfrm>
            <a:off x="4013201" y="3463569"/>
            <a:ext cx="2082800" cy="646331"/>
          </a:xfrm>
          <a:prstGeom prst="rect">
            <a:avLst/>
          </a:prstGeom>
          <a:noFill/>
        </p:spPr>
        <p:txBody>
          <a:bodyPr wrap="square" rtlCol="0">
            <a:spAutoFit/>
          </a:bodyPr>
          <a:lstStyle/>
          <a:p>
            <a:pPr algn="ctr"/>
            <a:r>
              <a:rPr lang="es-CO" sz="1800" dirty="0">
                <a:latin typeface="Calibri" panose="020F0502020204030204" pitchFamily="34" charset="0"/>
                <a:cs typeface="Calibri" panose="020F0502020204030204" pitchFamily="34" charset="0"/>
              </a:rPr>
              <a:t>Código que se va a repetir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69" name="Google Shape;369;p12"/>
          <p:cNvSpPr txBox="1"/>
          <p:nvPr/>
        </p:nvSpPr>
        <p:spPr>
          <a:xfrm>
            <a:off x="1614197" y="475862"/>
            <a:ext cx="6848669" cy="584735"/>
          </a:xfrm>
          <a:prstGeom prst="rect">
            <a:avLst/>
          </a:prstGeom>
          <a:noFill/>
          <a:ln>
            <a:noFill/>
          </a:ln>
        </p:spPr>
        <p:txBody>
          <a:bodyPr spcFirstLastPara="1" wrap="square" lIns="91425" tIns="45700" rIns="91425" bIns="45700" anchor="t" anchorCtr="0">
            <a:spAutoFit/>
          </a:bodyPr>
          <a:lstStyle/>
          <a:p>
            <a:pPr lvl="0">
              <a:buSzPts val="3200"/>
            </a:pPr>
            <a:r>
              <a:rPr lang="es-CO" sz="3200" b="1" dirty="0" err="1">
                <a:solidFill>
                  <a:schemeClr val="dk1"/>
                </a:solidFill>
                <a:latin typeface="Calibri"/>
                <a:cs typeface="Calibri"/>
                <a:sym typeface="Calibri"/>
              </a:rPr>
              <a:t>How</a:t>
            </a:r>
            <a:r>
              <a:rPr lang="es-CO" sz="3200" b="1" dirty="0">
                <a:solidFill>
                  <a:schemeClr val="dk1"/>
                </a:solidFill>
                <a:latin typeface="Calibri"/>
                <a:cs typeface="Calibri"/>
                <a:sym typeface="Calibri"/>
              </a:rPr>
              <a:t> </a:t>
            </a:r>
            <a:r>
              <a:rPr lang="es-CO" sz="3200" b="1" dirty="0" err="1">
                <a:solidFill>
                  <a:schemeClr val="dk1"/>
                </a:solidFill>
                <a:latin typeface="Calibri"/>
                <a:cs typeface="Calibri"/>
                <a:sym typeface="Calibri"/>
              </a:rPr>
              <a:t>it</a:t>
            </a:r>
            <a:r>
              <a:rPr lang="es-CO" sz="3200" b="1" dirty="0">
                <a:solidFill>
                  <a:schemeClr val="dk1"/>
                </a:solidFill>
                <a:latin typeface="Calibri"/>
                <a:cs typeface="Calibri"/>
                <a:sym typeface="Calibri"/>
              </a:rPr>
              <a:t> </a:t>
            </a:r>
            <a:r>
              <a:rPr lang="es-CO" sz="3200" b="1" dirty="0" err="1">
                <a:solidFill>
                  <a:schemeClr val="dk1"/>
                </a:solidFill>
                <a:latin typeface="Calibri"/>
                <a:cs typeface="Calibri"/>
                <a:sym typeface="Calibri"/>
              </a:rPr>
              <a:t>works</a:t>
            </a:r>
            <a:endParaRPr sz="3200" b="1" i="0" u="none" strike="noStrike" cap="none" dirty="0">
              <a:solidFill>
                <a:srgbClr val="0D5274"/>
              </a:solidFill>
              <a:latin typeface="Calibri"/>
              <a:ea typeface="Calibri"/>
              <a:cs typeface="Calibri"/>
              <a:sym typeface="Calibri"/>
            </a:endParaRPr>
          </a:p>
        </p:txBody>
      </p:sp>
      <p:pic>
        <p:nvPicPr>
          <p:cNvPr id="1028" name="Picture 4" descr="Ver las imágenes de origen">
            <a:extLst>
              <a:ext uri="{FF2B5EF4-FFF2-40B4-BE49-F238E27FC236}">
                <a16:creationId xmlns:a16="http://schemas.microsoft.com/office/drawing/2014/main" id="{3E25ACC6-CDBF-47F3-BBAF-CF5651E44F3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0073" b="94412" l="4209" r="55588">
                        <a14:foregroundMark x1="11103" y1="51234" x2="16328" y2="56168"/>
                        <a14:foregroundMark x1="16328" y1="56168" x2="22859" y2="58708"/>
                        <a14:foregroundMark x1="22859" y1="58708" x2="27431" y2="64949"/>
                        <a14:foregroundMark x1="27431" y1="64949" x2="29898" y2="55298"/>
                        <a14:foregroundMark x1="21626" y1="60232" x2="23222" y2="67997"/>
                        <a14:foregroundMark x1="13861" y1="55152" x2="18287" y2="53193"/>
                        <a14:foregroundMark x1="35414" y1="58273" x2="29971" y2="59869"/>
                        <a14:foregroundMark x1="55588" y1="89478" x2="55588" y2="89478"/>
                        <a14:backgroundMark x1="30769" y1="86575" x2="24673" y2="91147"/>
                        <a14:backgroundMark x1="24673" y1="91147" x2="17634" y2="93541"/>
                        <a14:backgroundMark x1="17634" y1="93541" x2="5298" y2="89115"/>
                      </a14:backgroundRemoval>
                    </a14:imgEffect>
                  </a14:imgLayer>
                </a14:imgProps>
              </a:ext>
              <a:ext uri="{28A0092B-C50C-407E-A947-70E740481C1C}">
                <a14:useLocalDpi xmlns:a14="http://schemas.microsoft.com/office/drawing/2010/main" val="0"/>
              </a:ext>
            </a:extLst>
          </a:blip>
          <a:srcRect t="44568" r="57284"/>
          <a:stretch/>
        </p:blipFill>
        <p:spPr bwMode="auto">
          <a:xfrm>
            <a:off x="4419412" y="2057399"/>
            <a:ext cx="2667188" cy="34611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er las imágenes de origen">
            <a:extLst>
              <a:ext uri="{FF2B5EF4-FFF2-40B4-BE49-F238E27FC236}">
                <a16:creationId xmlns:a16="http://schemas.microsoft.com/office/drawing/2014/main" id="{FFDFEC7D-66A9-41CE-B0CE-E918B3B6C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0083" y="1761065"/>
            <a:ext cx="1672676" cy="2599267"/>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E9A11628-84BE-45F0-84F1-1CCDCDA4807D}"/>
              </a:ext>
            </a:extLst>
          </p:cNvPr>
          <p:cNvSpPr txBox="1"/>
          <p:nvPr/>
        </p:nvSpPr>
        <p:spPr>
          <a:xfrm>
            <a:off x="4707466" y="5029199"/>
            <a:ext cx="1885453" cy="738664"/>
          </a:xfrm>
          <a:prstGeom prst="rect">
            <a:avLst/>
          </a:prstGeom>
          <a:noFill/>
        </p:spPr>
        <p:txBody>
          <a:bodyPr wrap="none" rtlCol="0">
            <a:spAutoFit/>
          </a:bodyPr>
          <a:lstStyle/>
          <a:p>
            <a:pPr algn="ctr"/>
            <a:r>
              <a:rPr lang="es-CO" dirty="0"/>
              <a:t>Repetidora de código</a:t>
            </a:r>
          </a:p>
          <a:p>
            <a:pPr algn="ctr"/>
            <a:r>
              <a:rPr lang="es-CO" dirty="0"/>
              <a:t>FOR</a:t>
            </a:r>
          </a:p>
          <a:p>
            <a:pPr algn="ctr"/>
            <a:r>
              <a:rPr lang="es-CO" dirty="0"/>
              <a:t>WHILE</a:t>
            </a:r>
          </a:p>
        </p:txBody>
      </p:sp>
      <p:sp>
        <p:nvSpPr>
          <p:cNvPr id="18" name="Flecha: a la derecha 17">
            <a:extLst>
              <a:ext uri="{FF2B5EF4-FFF2-40B4-BE49-F238E27FC236}">
                <a16:creationId xmlns:a16="http://schemas.microsoft.com/office/drawing/2014/main" id="{262DC452-DFAF-483D-B077-8421B5BAA0D9}"/>
              </a:ext>
            </a:extLst>
          </p:cNvPr>
          <p:cNvSpPr/>
          <p:nvPr/>
        </p:nvSpPr>
        <p:spPr>
          <a:xfrm>
            <a:off x="3606800" y="3031067"/>
            <a:ext cx="812612" cy="770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9" name="Picture 6" descr="Ver las imágenes de origen">
            <a:extLst>
              <a:ext uri="{FF2B5EF4-FFF2-40B4-BE49-F238E27FC236}">
                <a16:creationId xmlns:a16="http://schemas.microsoft.com/office/drawing/2014/main" id="{3C6307D2-C47B-40B8-BA05-679D429411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6483" y="1202266"/>
            <a:ext cx="1672676" cy="259926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Ver las imágenes de origen">
            <a:extLst>
              <a:ext uri="{FF2B5EF4-FFF2-40B4-BE49-F238E27FC236}">
                <a16:creationId xmlns:a16="http://schemas.microsoft.com/office/drawing/2014/main" id="{10F9A19B-F1B6-4339-868E-8B47E68ED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3253" y="1816098"/>
            <a:ext cx="1672676" cy="25992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Ver las imágenes de origen">
            <a:extLst>
              <a:ext uri="{FF2B5EF4-FFF2-40B4-BE49-F238E27FC236}">
                <a16:creationId xmlns:a16="http://schemas.microsoft.com/office/drawing/2014/main" id="{C18F453B-6C57-439A-9B75-F985CEF185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9474" y="2501899"/>
            <a:ext cx="1672676" cy="25992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Ver las imágenes de origen">
            <a:extLst>
              <a:ext uri="{FF2B5EF4-FFF2-40B4-BE49-F238E27FC236}">
                <a16:creationId xmlns:a16="http://schemas.microsoft.com/office/drawing/2014/main" id="{32D2FDE5-0368-485F-B72A-C9C984D946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6528" y="3031067"/>
            <a:ext cx="1672676" cy="25992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
        <p:cNvGrpSpPr/>
        <p:nvPr/>
      </p:nvGrpSpPr>
      <p:grpSpPr>
        <a:xfrm>
          <a:off x="0" y="0"/>
          <a:ext cx="0" cy="0"/>
          <a:chOff x="0" y="0"/>
          <a:chExt cx="0" cy="0"/>
        </a:xfrm>
      </p:grpSpPr>
      <p:sp>
        <p:nvSpPr>
          <p:cNvPr id="3" name="Google Shape;444;p102">
            <a:extLst>
              <a:ext uri="{FF2B5EF4-FFF2-40B4-BE49-F238E27FC236}">
                <a16:creationId xmlns:a16="http://schemas.microsoft.com/office/drawing/2014/main" id="{AFF5A79B-3E53-4828-A6AB-AD7CC5C2767C}"/>
              </a:ext>
            </a:extLst>
          </p:cNvPr>
          <p:cNvSpPr txBox="1"/>
          <p:nvPr/>
        </p:nvSpPr>
        <p:spPr>
          <a:xfrm>
            <a:off x="1881725" y="851545"/>
            <a:ext cx="8963696"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800" b="1" i="0" u="none" strike="noStrike" cap="none" dirty="0" err="1">
                <a:solidFill>
                  <a:srgbClr val="000000"/>
                </a:solidFill>
                <a:latin typeface="Arial"/>
                <a:ea typeface="Arial"/>
                <a:cs typeface="Arial"/>
                <a:sym typeface="Arial"/>
              </a:rPr>
              <a:t>Cycles</a:t>
            </a:r>
            <a:r>
              <a:rPr lang="es-CO" sz="4800" b="1" i="0" u="none" strike="noStrike" cap="none" dirty="0">
                <a:solidFill>
                  <a:srgbClr val="000000"/>
                </a:solidFill>
                <a:latin typeface="Arial"/>
                <a:ea typeface="Arial"/>
                <a:cs typeface="Arial"/>
                <a:sym typeface="Arial"/>
              </a:rPr>
              <a:t> “</a:t>
            </a:r>
            <a:r>
              <a:rPr lang="es-CO" sz="4800" b="1" i="0" u="none" strike="noStrike" cap="none" dirty="0" err="1">
                <a:solidFill>
                  <a:srgbClr val="000000"/>
                </a:solidFill>
                <a:latin typeface="Arial"/>
                <a:ea typeface="Arial"/>
                <a:cs typeface="Arial"/>
                <a:sym typeface="Arial"/>
              </a:rPr>
              <a:t>for</a:t>
            </a:r>
            <a:r>
              <a:rPr lang="es-CO" sz="4800" b="1" i="0" u="none" strike="noStrike" cap="none" dirty="0">
                <a:solidFill>
                  <a:srgbClr val="000000"/>
                </a:solidFill>
                <a:latin typeface="Arial"/>
                <a:ea typeface="Arial"/>
                <a:cs typeface="Arial"/>
                <a:sym typeface="Arial"/>
              </a:rPr>
              <a:t>”</a:t>
            </a:r>
          </a:p>
          <a:p>
            <a:pPr marL="0" marR="0" lvl="0" indent="0" algn="ctr" rtl="0">
              <a:lnSpc>
                <a:spcPct val="100000"/>
              </a:lnSpc>
              <a:spcBef>
                <a:spcPts val="0"/>
              </a:spcBef>
              <a:spcAft>
                <a:spcPts val="0"/>
              </a:spcAft>
              <a:buNone/>
            </a:pPr>
            <a:r>
              <a:rPr lang="es-CO" sz="4800" b="1" dirty="0"/>
              <a:t>“</a:t>
            </a:r>
            <a:r>
              <a:rPr lang="es-CO" sz="4800" i="1" dirty="0"/>
              <a:t>Hacer lo mismo </a:t>
            </a:r>
            <a:r>
              <a:rPr lang="es-CO" sz="4800" b="1" i="1" dirty="0">
                <a:effectLst>
                  <a:outerShdw blurRad="38100" dist="38100" dir="2700000" algn="tl">
                    <a:srgbClr val="000000">
                      <a:alpha val="43137"/>
                    </a:srgbClr>
                  </a:outerShdw>
                </a:effectLst>
              </a:rPr>
              <a:t>N</a:t>
            </a:r>
            <a:r>
              <a:rPr lang="es-CO" sz="4800" i="1" dirty="0"/>
              <a:t> veces</a:t>
            </a:r>
            <a:r>
              <a:rPr lang="es-CO" sz="4800" b="1" dirty="0"/>
              <a:t>”</a:t>
            </a:r>
            <a:endParaRPr sz="1400" b="0" i="0" u="none" strike="noStrike" cap="none" dirty="0">
              <a:solidFill>
                <a:srgbClr val="000000"/>
              </a:solidFill>
              <a:latin typeface="Arial"/>
              <a:ea typeface="Arial"/>
              <a:cs typeface="Arial"/>
              <a:sym typeface="Arial"/>
            </a:endParaRPr>
          </a:p>
        </p:txBody>
      </p:sp>
      <p:pic>
        <p:nvPicPr>
          <p:cNvPr id="1026" name="Picture 2" descr="Irán, subcampeón de las 8ª Competiciones Asiáticas de Atletismo en ...">
            <a:extLst>
              <a:ext uri="{FF2B5EF4-FFF2-40B4-BE49-F238E27FC236}">
                <a16:creationId xmlns:a16="http://schemas.microsoft.com/office/drawing/2014/main" id="{CCB0F78D-C0FB-480A-8566-D7ECBC2FD09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00" b="96366" l="2656" r="97188">
                        <a14:foregroundMark x1="14063" y1="72180" x2="9844" y2="74561"/>
                        <a14:foregroundMark x1="9844" y1="74561" x2="15313" y2="81579"/>
                        <a14:foregroundMark x1="15313" y1="81579" x2="39453" y2="93860"/>
                        <a14:foregroundMark x1="39453" y1="93860" x2="61484" y2="91103"/>
                        <a14:foregroundMark x1="61484" y1="91103" x2="77500" y2="91103"/>
                        <a14:foregroundMark x1="77500" y1="91103" x2="83281" y2="90977"/>
                        <a14:foregroundMark x1="83281" y1="90977" x2="87969" y2="90977"/>
                        <a14:foregroundMark x1="87969" y1="90977" x2="95703" y2="90727"/>
                        <a14:foregroundMark x1="95703" y1="90727" x2="94922" y2="74812"/>
                        <a14:foregroundMark x1="94922" y1="74812" x2="90313" y2="77068"/>
                        <a14:foregroundMark x1="90313" y1="77068" x2="90156" y2="76942"/>
                        <a14:foregroundMark x1="97188" y1="73183" x2="94766" y2="89599"/>
                        <a14:foregroundMark x1="98125" y1="88722" x2="95703" y2="96115"/>
                        <a14:foregroundMark x1="95703" y1="96115" x2="95547" y2="96366"/>
                        <a14:foregroundMark x1="8594" y1="74311" x2="5078" y2="79574"/>
                        <a14:foregroundMark x1="5078" y1="79574" x2="2656" y2="80827"/>
                        <a14:foregroundMark x1="52630" y1="43453" x2="56016" y2="72807"/>
                        <a14:foregroundMark x1="56016" y1="72807" x2="56016" y2="72807"/>
                        <a14:backgroundMark x1="5469" y1="50501" x2="48672" y2="12030"/>
                        <a14:backgroundMark x1="97031" y1="56642" x2="87266" y2="43484"/>
                        <a14:backgroundMark x1="87266" y1="43484" x2="66641" y2="32331"/>
                        <a14:backgroundMark x1="66641" y1="32331" x2="41563" y2="32206"/>
                        <a14:backgroundMark x1="41563" y1="32206" x2="23828" y2="43860"/>
                        <a14:backgroundMark x1="23828" y1="43860" x2="17344" y2="52757"/>
                        <a14:backgroundMark x1="17344" y1="52757" x2="12500" y2="56140"/>
                        <a14:backgroundMark x1="12500" y1="56140" x2="7266" y2="56892"/>
                        <a14:backgroundMark x1="7266" y1="56892" x2="4688" y2="33333"/>
                        <a14:backgroundMark x1="4688" y1="33333" x2="15625" y2="25940"/>
                        <a14:backgroundMark x1="15625" y1="25940" x2="79063" y2="8772"/>
                        <a14:backgroundMark x1="79063" y1="8772" x2="84375" y2="14662"/>
                        <a14:backgroundMark x1="84375" y1="14662" x2="96328" y2="51378"/>
                        <a14:backgroundMark x1="96328" y1="51378" x2="96328" y2="59649"/>
                        <a14:backgroundMark x1="96328" y1="59649" x2="93672" y2="53634"/>
                        <a14:backgroundMark x1="93672" y1="53634" x2="96094" y2="26942"/>
                        <a14:backgroundMark x1="61406" y1="63283" x2="59297" y2="56516"/>
                        <a14:backgroundMark x1="59297" y1="56516" x2="58906" y2="48997"/>
                        <a14:backgroundMark x1="58906" y1="48997" x2="59844" y2="40602"/>
                        <a14:backgroundMark x1="59844" y1="40602" x2="62500" y2="33960"/>
                        <a14:backgroundMark x1="44219" y1="60276" x2="46875" y2="54386"/>
                        <a14:backgroundMark x1="46875" y1="54386" x2="47813" y2="39098"/>
                        <a14:backgroundMark x1="51719" y1="41353" x2="55313" y2="42105"/>
                      </a14:backgroundRemoval>
                    </a14:imgEffect>
                  </a14:imgLayer>
                </a14:imgProps>
              </a:ext>
              <a:ext uri="{28A0092B-C50C-407E-A947-70E740481C1C}">
                <a14:useLocalDpi xmlns:a14="http://schemas.microsoft.com/office/drawing/2010/main" val="0"/>
              </a:ext>
            </a:extLst>
          </a:blip>
          <a:srcRect t="41537"/>
          <a:stretch/>
        </p:blipFill>
        <p:spPr bwMode="auto">
          <a:xfrm>
            <a:off x="1192213" y="3125336"/>
            <a:ext cx="10999787" cy="400942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29BFC15A-C7E5-4F10-A0AC-8A906A502F59}"/>
              </a:ext>
            </a:extLst>
          </p:cNvPr>
          <p:cNvPicPr>
            <a:picLocks noChangeAspect="1"/>
          </p:cNvPicPr>
          <p:nvPr/>
        </p:nvPicPr>
        <p:blipFill>
          <a:blip r:embed="rId6"/>
          <a:stretch>
            <a:fillRect/>
          </a:stretch>
        </p:blipFill>
        <p:spPr>
          <a:xfrm>
            <a:off x="992062" y="5591780"/>
            <a:ext cx="4066384" cy="1652159"/>
          </a:xfrm>
          <a:prstGeom prst="rect">
            <a:avLst/>
          </a:prstGeom>
        </p:spPr>
      </p:pic>
      <p:pic>
        <p:nvPicPr>
          <p:cNvPr id="1028" name="Picture 4" descr="Una Ilustración Dibujos Animados Atleta Pista Campo Hombre ...">
            <a:extLst>
              <a:ext uri="{FF2B5EF4-FFF2-40B4-BE49-F238E27FC236}">
                <a16:creationId xmlns:a16="http://schemas.microsoft.com/office/drawing/2014/main" id="{761B5530-0761-4710-B48C-B709730D6F3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1882" l="7333" r="89918">
                        <a14:foregroundMark x1="34922" y1="23471" x2="40697" y2="40706"/>
                        <a14:foregroundMark x1="40697" y1="40706" x2="43630" y2="42000"/>
                        <a14:foregroundMark x1="60312" y1="22294" x2="54170" y2="66471"/>
                        <a14:foregroundMark x1="41430" y1="91765" x2="28689" y2="91941"/>
                        <a14:foregroundMark x1="7333" y1="66882" x2="17232" y2="66882"/>
                        <a14:foregroundMark x1="33089" y1="24059" x2="35839" y2="22882"/>
                      </a14:backgroundRemoval>
                    </a14:imgEffect>
                  </a14:imgLayer>
                </a14:imgProps>
              </a:ext>
              <a:ext uri="{28A0092B-C50C-407E-A947-70E740481C1C}">
                <a14:useLocalDpi xmlns:a14="http://schemas.microsoft.com/office/drawing/2010/main" val="0"/>
              </a:ext>
            </a:extLst>
          </a:blip>
          <a:srcRect/>
          <a:stretch>
            <a:fillRect/>
          </a:stretch>
        </p:blipFill>
        <p:spPr bwMode="auto">
          <a:xfrm>
            <a:off x="9547929" y="4395796"/>
            <a:ext cx="1297491" cy="2022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13"/>
          <p:cNvSpPr txBox="1"/>
          <p:nvPr/>
        </p:nvSpPr>
        <p:spPr>
          <a:xfrm>
            <a:off x="1614197" y="475862"/>
            <a:ext cx="7297791" cy="523180"/>
          </a:xfrm>
          <a:prstGeom prst="rect">
            <a:avLst/>
          </a:prstGeom>
          <a:noFill/>
          <a:ln>
            <a:noFill/>
          </a:ln>
        </p:spPr>
        <p:txBody>
          <a:bodyPr spcFirstLastPara="1" wrap="square" lIns="91425" tIns="45700" rIns="91425" bIns="45700" anchor="t" anchorCtr="0">
            <a:spAutoFit/>
          </a:bodyPr>
          <a:lstStyle/>
          <a:p>
            <a:pPr lvl="0">
              <a:buSzPts val="2800"/>
            </a:pPr>
            <a:r>
              <a:rPr lang="es-CO" sz="2800" b="1" dirty="0" err="1">
                <a:solidFill>
                  <a:srgbClr val="FFFFFF"/>
                </a:solidFill>
                <a:latin typeface="Calibri"/>
                <a:ea typeface="Calibri"/>
                <a:cs typeface="Calibri"/>
                <a:sym typeface="Calibri"/>
              </a:rPr>
              <a:t>Syntax</a:t>
            </a:r>
            <a:endParaRPr sz="3200" b="1" i="0" u="none" strike="noStrike" cap="none" dirty="0">
              <a:solidFill>
                <a:srgbClr val="FFFFFF"/>
              </a:solidFill>
              <a:latin typeface="Calibri"/>
              <a:ea typeface="Calibri"/>
              <a:cs typeface="Calibri"/>
              <a:sym typeface="Calibri"/>
            </a:endParaRPr>
          </a:p>
        </p:txBody>
      </p:sp>
      <p:sp>
        <p:nvSpPr>
          <p:cNvPr id="3" name="Rectángulo 2">
            <a:extLst>
              <a:ext uri="{FF2B5EF4-FFF2-40B4-BE49-F238E27FC236}">
                <a16:creationId xmlns:a16="http://schemas.microsoft.com/office/drawing/2014/main" id="{51BB6F59-4704-4914-BA9F-5DD11D61E5D5}"/>
              </a:ext>
            </a:extLst>
          </p:cNvPr>
          <p:cNvSpPr/>
          <p:nvPr/>
        </p:nvSpPr>
        <p:spPr>
          <a:xfrm>
            <a:off x="1312334" y="1292481"/>
            <a:ext cx="10879666" cy="923330"/>
          </a:xfrm>
          <a:prstGeom prst="rect">
            <a:avLst/>
          </a:prstGeom>
        </p:spPr>
        <p:txBody>
          <a:bodyPr wrap="square">
            <a:spAutoFit/>
          </a:bodyPr>
          <a:lstStyle/>
          <a:p>
            <a:r>
              <a:rPr lang="es-ES" sz="1800" dirty="0"/>
              <a:t>La sintaxis de un ciclo FOR es simple en lenguaje JAVA, en realidad en la mayoría de los lenguajes de alto nivel es incluso muy similar, de hecho, con tan solo tener bien claros los 3 componentes del ciclo </a:t>
            </a:r>
            <a:r>
              <a:rPr lang="es-ES" sz="1800" dirty="0" err="1"/>
              <a:t>for</a:t>
            </a:r>
            <a:r>
              <a:rPr lang="es-ES" sz="1800" dirty="0"/>
              <a:t> (inicio, final y tamaño de paso) tenemos prácticamente todo hecho:</a:t>
            </a:r>
            <a:endParaRPr lang="es-CO" sz="1800" dirty="0"/>
          </a:p>
        </p:txBody>
      </p:sp>
      <p:pic>
        <p:nvPicPr>
          <p:cNvPr id="4" name="Imagen 3">
            <a:extLst>
              <a:ext uri="{FF2B5EF4-FFF2-40B4-BE49-F238E27FC236}">
                <a16:creationId xmlns:a16="http://schemas.microsoft.com/office/drawing/2014/main" id="{BD5BE0D2-BC4E-4695-A5E3-D12F4112CDA9}"/>
              </a:ext>
            </a:extLst>
          </p:cNvPr>
          <p:cNvPicPr>
            <a:picLocks noChangeAspect="1"/>
          </p:cNvPicPr>
          <p:nvPr/>
        </p:nvPicPr>
        <p:blipFill>
          <a:blip r:embed="rId4"/>
          <a:stretch>
            <a:fillRect/>
          </a:stretch>
        </p:blipFill>
        <p:spPr>
          <a:xfrm>
            <a:off x="2040997" y="2432906"/>
            <a:ext cx="6953250" cy="2343150"/>
          </a:xfrm>
          <a:prstGeom prst="rect">
            <a:avLst/>
          </a:prstGeom>
        </p:spPr>
      </p:pic>
      <p:sp>
        <p:nvSpPr>
          <p:cNvPr id="6" name="Rectángulo 5">
            <a:extLst>
              <a:ext uri="{FF2B5EF4-FFF2-40B4-BE49-F238E27FC236}">
                <a16:creationId xmlns:a16="http://schemas.microsoft.com/office/drawing/2014/main" id="{4EF258DC-F5BA-4A14-8370-91CF6A877571}"/>
              </a:ext>
            </a:extLst>
          </p:cNvPr>
          <p:cNvSpPr/>
          <p:nvPr/>
        </p:nvSpPr>
        <p:spPr>
          <a:xfrm>
            <a:off x="1255713" y="5182465"/>
            <a:ext cx="8014758" cy="1384995"/>
          </a:xfrm>
          <a:prstGeom prst="rect">
            <a:avLst/>
          </a:prstGeom>
        </p:spPr>
        <p:txBody>
          <a:bodyPr wrap="square">
            <a:spAutoFit/>
          </a:bodyPr>
          <a:lstStyle/>
          <a:p>
            <a:pPr marL="285750" indent="-285750">
              <a:buFont typeface="Arial" panose="020B0604020202020204" pitchFamily="34" charset="0"/>
              <a:buChar char="•"/>
            </a:pPr>
            <a:r>
              <a:rPr lang="es-CO" b="1" dirty="0"/>
              <a:t>Línea 1:</a:t>
            </a:r>
            <a:r>
              <a:rPr lang="es-CO" dirty="0"/>
              <a:t> </a:t>
            </a:r>
            <a:r>
              <a:rPr lang="es-ES" dirty="0"/>
              <a:t>Creamos una variable de control llamada </a:t>
            </a:r>
            <a:r>
              <a:rPr lang="es-ES" b="1" dirty="0"/>
              <a:t>i</a:t>
            </a:r>
            <a:r>
              <a:rPr lang="es-ES" dirty="0"/>
              <a:t> que es tipo entero (</a:t>
            </a:r>
            <a:r>
              <a:rPr lang="es-ES" dirty="0" err="1"/>
              <a:t>int</a:t>
            </a:r>
            <a:r>
              <a:rPr lang="es-ES" dirty="0"/>
              <a:t>), se le asigna un valor inicial y un valor final con el cual determinamos cuantas veces se va a repetir el ciclo.</a:t>
            </a:r>
          </a:p>
          <a:p>
            <a:pPr marL="285750" indent="-285750">
              <a:buFont typeface="Arial" panose="020B0604020202020204" pitchFamily="34" charset="0"/>
              <a:buChar char="•"/>
            </a:pPr>
            <a:r>
              <a:rPr lang="es-ES" b="1" dirty="0"/>
              <a:t>Línea 2: </a:t>
            </a:r>
            <a:r>
              <a:rPr lang="es-ES" dirty="0"/>
              <a:t>“{“ con la cual damos por iniciado el ciclo.</a:t>
            </a:r>
          </a:p>
          <a:p>
            <a:pPr marL="285750" indent="-285750">
              <a:buFont typeface="Arial" panose="020B0604020202020204" pitchFamily="34" charset="0"/>
              <a:buChar char="•"/>
            </a:pPr>
            <a:r>
              <a:rPr lang="es-ES" b="1" dirty="0"/>
              <a:t>Línea 3 a 7: </a:t>
            </a:r>
            <a:r>
              <a:rPr lang="es-ES" dirty="0"/>
              <a:t> En estas líneas es donde estarán todo el código fuente que queramos llevar a cabo de manera iterativa durante la ejecución del ciclo</a:t>
            </a:r>
          </a:p>
          <a:p>
            <a:pPr marL="285750" indent="-285750">
              <a:buFont typeface="Arial" panose="020B0604020202020204" pitchFamily="34" charset="0"/>
              <a:buChar char="•"/>
            </a:pPr>
            <a:r>
              <a:rPr lang="es-ES" b="1" dirty="0"/>
              <a:t>Línea 8: </a:t>
            </a:r>
            <a:r>
              <a:rPr lang="es-ES" dirty="0"/>
              <a:t>“}” con la cual damos por cerrado el ciclo.</a:t>
            </a:r>
            <a:endParaRPr lang="es-CO" dirty="0"/>
          </a:p>
        </p:txBody>
      </p:sp>
      <p:sp>
        <p:nvSpPr>
          <p:cNvPr id="7" name="CuadroTexto 6">
            <a:extLst>
              <a:ext uri="{FF2B5EF4-FFF2-40B4-BE49-F238E27FC236}">
                <a16:creationId xmlns:a16="http://schemas.microsoft.com/office/drawing/2014/main" id="{E65DE415-C9A5-4EFD-9302-A1A9EC86C7D5}"/>
              </a:ext>
            </a:extLst>
          </p:cNvPr>
          <p:cNvSpPr txBox="1"/>
          <p:nvPr/>
        </p:nvSpPr>
        <p:spPr>
          <a:xfrm>
            <a:off x="1702861" y="2622220"/>
            <a:ext cx="338136" cy="2185214"/>
          </a:xfrm>
          <a:prstGeom prst="rect">
            <a:avLst/>
          </a:prstGeom>
          <a:noFill/>
        </p:spPr>
        <p:txBody>
          <a:bodyPr wrap="square" rtlCol="0">
            <a:spAutoFit/>
          </a:bodyPr>
          <a:lstStyle/>
          <a:p>
            <a:r>
              <a:rPr lang="es-CO" sz="1700" dirty="0"/>
              <a:t>1</a:t>
            </a:r>
          </a:p>
          <a:p>
            <a:r>
              <a:rPr lang="es-CO" sz="1700" dirty="0"/>
              <a:t>2</a:t>
            </a:r>
          </a:p>
          <a:p>
            <a:r>
              <a:rPr lang="es-CO" sz="1700" dirty="0"/>
              <a:t>3</a:t>
            </a:r>
          </a:p>
          <a:p>
            <a:r>
              <a:rPr lang="es-CO" sz="1700" dirty="0"/>
              <a:t>4</a:t>
            </a:r>
          </a:p>
          <a:p>
            <a:r>
              <a:rPr lang="es-CO" sz="1700" dirty="0"/>
              <a:t>5</a:t>
            </a:r>
          </a:p>
          <a:p>
            <a:r>
              <a:rPr lang="es-CO" sz="1700" dirty="0"/>
              <a:t>6</a:t>
            </a:r>
          </a:p>
          <a:p>
            <a:r>
              <a:rPr lang="es-CO" sz="1700" dirty="0"/>
              <a:t>7</a:t>
            </a:r>
          </a:p>
          <a:p>
            <a:r>
              <a:rPr lang="es-CO" sz="1700" dirty="0"/>
              <a:t>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13"/>
          <p:cNvSpPr txBox="1"/>
          <p:nvPr/>
        </p:nvSpPr>
        <p:spPr>
          <a:xfrm>
            <a:off x="1614197" y="475862"/>
            <a:ext cx="7297791" cy="523180"/>
          </a:xfrm>
          <a:prstGeom prst="rect">
            <a:avLst/>
          </a:prstGeom>
          <a:noFill/>
          <a:ln>
            <a:noFill/>
          </a:ln>
        </p:spPr>
        <p:txBody>
          <a:bodyPr spcFirstLastPara="1" wrap="square" lIns="91425" tIns="45700" rIns="91425" bIns="45700" anchor="t" anchorCtr="0">
            <a:spAutoFit/>
          </a:bodyPr>
          <a:lstStyle/>
          <a:p>
            <a:pPr lvl="0">
              <a:buSzPts val="2800"/>
            </a:pPr>
            <a:r>
              <a:rPr lang="es-CO" sz="2800" b="1" dirty="0" err="1">
                <a:solidFill>
                  <a:srgbClr val="FFFFFF"/>
                </a:solidFill>
                <a:latin typeface="Calibri"/>
                <a:ea typeface="Calibri"/>
                <a:cs typeface="Calibri"/>
                <a:sym typeface="Calibri"/>
              </a:rPr>
              <a:t>examples</a:t>
            </a:r>
            <a:endParaRPr sz="3200" b="1" i="0" u="none" strike="noStrike" cap="none" dirty="0">
              <a:solidFill>
                <a:srgbClr val="FFFFFF"/>
              </a:solidFill>
              <a:latin typeface="Calibri"/>
              <a:ea typeface="Calibri"/>
              <a:cs typeface="Calibri"/>
              <a:sym typeface="Calibri"/>
            </a:endParaRPr>
          </a:p>
        </p:txBody>
      </p:sp>
      <p:sp>
        <p:nvSpPr>
          <p:cNvPr id="5" name="Rectángulo 4">
            <a:extLst>
              <a:ext uri="{FF2B5EF4-FFF2-40B4-BE49-F238E27FC236}">
                <a16:creationId xmlns:a16="http://schemas.microsoft.com/office/drawing/2014/main" id="{EA524ED1-1599-413E-A496-738A7CCB746E}"/>
              </a:ext>
            </a:extLst>
          </p:cNvPr>
          <p:cNvSpPr/>
          <p:nvPr/>
        </p:nvSpPr>
        <p:spPr>
          <a:xfrm>
            <a:off x="1614197" y="1567190"/>
            <a:ext cx="6485467" cy="954107"/>
          </a:xfrm>
          <a:prstGeom prst="rect">
            <a:avLst/>
          </a:prstGeom>
          <a:solidFill>
            <a:schemeClr val="tx1"/>
          </a:solidFill>
        </p:spPr>
        <p:txBody>
          <a:bodyPr wrap="square">
            <a:spAutoFit/>
          </a:bodyPr>
          <a:lstStyle/>
          <a:p>
            <a:r>
              <a:rPr lang="pt-BR">
                <a:solidFill>
                  <a:srgbClr val="F92672"/>
                </a:solidFill>
                <a:latin typeface="jetbrainsmono"/>
              </a:rPr>
              <a:t>for</a:t>
            </a:r>
            <a:r>
              <a:rPr lang="pt-BR">
                <a:solidFill>
                  <a:srgbClr val="F8F8F2"/>
                </a:solidFill>
                <a:latin typeface="jetbrainsmono"/>
              </a:rPr>
              <a:t>(</a:t>
            </a:r>
            <a:r>
              <a:rPr lang="pt-BR">
                <a:solidFill>
                  <a:srgbClr val="F92672"/>
                </a:solidFill>
                <a:latin typeface="jetbrainsmono"/>
              </a:rPr>
              <a:t>int</a:t>
            </a:r>
            <a:r>
              <a:rPr lang="pt-BR">
                <a:solidFill>
                  <a:srgbClr val="F8F8F2"/>
                </a:solidFill>
                <a:latin typeface="jetbrainsmono"/>
              </a:rPr>
              <a:t> i=</a:t>
            </a:r>
            <a:r>
              <a:rPr lang="pt-BR">
                <a:solidFill>
                  <a:srgbClr val="AE81FF"/>
                </a:solidFill>
                <a:latin typeface="jetbrainsmono"/>
              </a:rPr>
              <a:t>500</a:t>
            </a:r>
            <a:r>
              <a:rPr lang="pt-BR">
                <a:solidFill>
                  <a:srgbClr val="F8F8F2"/>
                </a:solidFill>
                <a:latin typeface="jetbrainsmono"/>
              </a:rPr>
              <a:t>;i&lt;=</a:t>
            </a:r>
            <a:r>
              <a:rPr lang="pt-BR">
                <a:solidFill>
                  <a:srgbClr val="AE81FF"/>
                </a:solidFill>
                <a:latin typeface="jetbrainsmono"/>
              </a:rPr>
              <a:t>1000</a:t>
            </a:r>
            <a:r>
              <a:rPr lang="pt-BR">
                <a:solidFill>
                  <a:srgbClr val="F8F8F2"/>
                </a:solidFill>
                <a:latin typeface="jetbrainsmono"/>
              </a:rPr>
              <a:t>;i+=</a:t>
            </a:r>
            <a:r>
              <a:rPr lang="pt-BR">
                <a:solidFill>
                  <a:srgbClr val="AE81FF"/>
                </a:solidFill>
                <a:latin typeface="jetbrainsmono"/>
              </a:rPr>
              <a:t>2</a:t>
            </a:r>
            <a:r>
              <a:rPr lang="pt-BR">
                <a:solidFill>
                  <a:srgbClr val="F8F8F2"/>
                </a:solidFill>
                <a:latin typeface="jetbrainsmono"/>
              </a:rPr>
              <a:t>) </a:t>
            </a:r>
          </a:p>
          <a:p>
            <a:r>
              <a:rPr lang="pt-BR">
                <a:solidFill>
                  <a:srgbClr val="F8F8F2"/>
                </a:solidFill>
                <a:latin typeface="jetbrainsmono"/>
              </a:rPr>
              <a:t>{</a:t>
            </a:r>
            <a:r>
              <a:rPr lang="pt-BR">
                <a:solidFill>
                  <a:srgbClr val="75715E"/>
                </a:solidFill>
                <a:latin typeface="jetbrainsmono"/>
              </a:rPr>
              <a:t>//Notemos que escribir i+=2 es similar a escribir i = i + 2</a:t>
            </a:r>
            <a:r>
              <a:rPr lang="pt-BR">
                <a:solidFill>
                  <a:srgbClr val="F8F8F2"/>
                </a:solidFill>
                <a:latin typeface="jetbrainsmono"/>
              </a:rPr>
              <a:t> </a:t>
            </a:r>
          </a:p>
          <a:p>
            <a:r>
              <a:rPr lang="pt-BR">
                <a:solidFill>
                  <a:srgbClr val="F8F8F2"/>
                </a:solidFill>
                <a:latin typeface="jetbrainsmono"/>
              </a:rPr>
              <a:t>System.out.println(i); </a:t>
            </a:r>
          </a:p>
          <a:p>
            <a:r>
              <a:rPr lang="pt-BR">
                <a:solidFill>
                  <a:srgbClr val="F8F8F2"/>
                </a:solidFill>
                <a:latin typeface="jetbrainsmono"/>
              </a:rPr>
              <a:t>}</a:t>
            </a:r>
            <a:endParaRPr lang="es-CO" dirty="0"/>
          </a:p>
        </p:txBody>
      </p:sp>
      <p:sp>
        <p:nvSpPr>
          <p:cNvPr id="9" name="Rectángulo 8">
            <a:extLst>
              <a:ext uri="{FF2B5EF4-FFF2-40B4-BE49-F238E27FC236}">
                <a16:creationId xmlns:a16="http://schemas.microsoft.com/office/drawing/2014/main" id="{F78F58E3-C877-4807-8735-9D4DCAB18D91}"/>
              </a:ext>
            </a:extLst>
          </p:cNvPr>
          <p:cNvSpPr/>
          <p:nvPr/>
        </p:nvSpPr>
        <p:spPr>
          <a:xfrm>
            <a:off x="1614197" y="3195134"/>
            <a:ext cx="6096000" cy="2462213"/>
          </a:xfrm>
          <a:prstGeom prst="rect">
            <a:avLst/>
          </a:prstGeom>
          <a:solidFill>
            <a:schemeClr val="tx1"/>
          </a:solidFill>
        </p:spPr>
        <p:txBody>
          <a:bodyPr>
            <a:spAutoFit/>
          </a:bodyPr>
          <a:lstStyle/>
          <a:p>
            <a:br>
              <a:rPr lang="es-CO" dirty="0">
                <a:solidFill>
                  <a:srgbClr val="F92672"/>
                </a:solidFill>
                <a:latin typeface="jetbrainsmono"/>
              </a:rPr>
            </a:br>
            <a:r>
              <a:rPr lang="es-CO" dirty="0" err="1">
                <a:solidFill>
                  <a:srgbClr val="F92672"/>
                </a:solidFill>
                <a:latin typeface="jetbrainsmono"/>
              </a:rPr>
              <a:t>public</a:t>
            </a:r>
            <a:r>
              <a:rPr lang="es-CO" dirty="0">
                <a:solidFill>
                  <a:srgbClr val="F8F8F2"/>
                </a:solidFill>
                <a:latin typeface="jetbrainsmono"/>
              </a:rPr>
              <a:t> </a:t>
            </a:r>
            <a:r>
              <a:rPr lang="es-CO" dirty="0" err="1">
                <a:solidFill>
                  <a:srgbClr val="F92672"/>
                </a:solidFill>
                <a:latin typeface="jetbrainsmono"/>
              </a:rPr>
              <a:t>class</a:t>
            </a:r>
            <a:r>
              <a:rPr lang="es-CO" dirty="0">
                <a:solidFill>
                  <a:srgbClr val="F8F8F2"/>
                </a:solidFill>
                <a:latin typeface="jetbrainsmono"/>
              </a:rPr>
              <a:t> </a:t>
            </a:r>
            <a:r>
              <a:rPr lang="es-CO" dirty="0" err="1">
                <a:solidFill>
                  <a:srgbClr val="F8F8F2"/>
                </a:solidFill>
                <a:latin typeface="jetbrainsmono"/>
              </a:rPr>
              <a:t>CicloFor</a:t>
            </a:r>
            <a:r>
              <a:rPr lang="es-CO" dirty="0">
                <a:solidFill>
                  <a:srgbClr val="F8F8F2"/>
                </a:solidFill>
                <a:latin typeface="jetbrainsmono"/>
              </a:rPr>
              <a:t> </a:t>
            </a:r>
          </a:p>
          <a:p>
            <a:r>
              <a:rPr lang="es-CO" dirty="0">
                <a:solidFill>
                  <a:srgbClr val="F8F8F2"/>
                </a:solidFill>
                <a:latin typeface="jetbrainsmono"/>
              </a:rPr>
              <a:t>{ </a:t>
            </a:r>
          </a:p>
          <a:p>
            <a:r>
              <a:rPr lang="es-CO" dirty="0">
                <a:solidFill>
                  <a:srgbClr val="F8F8F2"/>
                </a:solidFill>
                <a:latin typeface="jetbrainsmono"/>
              </a:rPr>
              <a:t>   </a:t>
            </a:r>
            <a:r>
              <a:rPr lang="es-CO" dirty="0" err="1">
                <a:solidFill>
                  <a:srgbClr val="F92672"/>
                </a:solidFill>
                <a:latin typeface="jetbrainsmono"/>
              </a:rPr>
              <a:t>public</a:t>
            </a:r>
            <a:r>
              <a:rPr lang="es-CO" dirty="0">
                <a:solidFill>
                  <a:srgbClr val="F8F8F2"/>
                </a:solidFill>
                <a:latin typeface="jetbrainsmono"/>
              </a:rPr>
              <a:t> </a:t>
            </a:r>
            <a:r>
              <a:rPr lang="es-CO" dirty="0" err="1">
                <a:solidFill>
                  <a:srgbClr val="F92672"/>
                </a:solidFill>
                <a:latin typeface="jetbrainsmono"/>
              </a:rPr>
              <a:t>static</a:t>
            </a:r>
            <a:r>
              <a:rPr lang="es-CO" dirty="0">
                <a:solidFill>
                  <a:srgbClr val="F8F8F2"/>
                </a:solidFill>
                <a:latin typeface="jetbrainsmono"/>
              </a:rPr>
              <a:t> </a:t>
            </a:r>
            <a:r>
              <a:rPr lang="es-CO" dirty="0" err="1">
                <a:solidFill>
                  <a:srgbClr val="F92672"/>
                </a:solidFill>
                <a:latin typeface="jetbrainsmono"/>
              </a:rPr>
              <a:t>void</a:t>
            </a:r>
            <a:r>
              <a:rPr lang="es-CO" dirty="0">
                <a:solidFill>
                  <a:srgbClr val="F8F8F2"/>
                </a:solidFill>
                <a:latin typeface="jetbrainsmono"/>
              </a:rPr>
              <a:t> </a:t>
            </a:r>
            <a:r>
              <a:rPr lang="es-CO" dirty="0" err="1">
                <a:solidFill>
                  <a:srgbClr val="A6E22E"/>
                </a:solidFill>
                <a:latin typeface="jetbrainsmono"/>
              </a:rPr>
              <a:t>main</a:t>
            </a:r>
            <a:r>
              <a:rPr lang="es-CO" dirty="0">
                <a:solidFill>
                  <a:srgbClr val="F8F8F2"/>
                </a:solidFill>
                <a:latin typeface="jetbrainsmono"/>
              </a:rPr>
              <a:t>(</a:t>
            </a:r>
            <a:r>
              <a:rPr lang="es-CO" dirty="0" err="1">
                <a:solidFill>
                  <a:srgbClr val="F8F8F2"/>
                </a:solidFill>
                <a:latin typeface="jetbrainsmono"/>
              </a:rPr>
              <a:t>String</a:t>
            </a:r>
            <a:r>
              <a:rPr lang="es-CO" dirty="0">
                <a:solidFill>
                  <a:srgbClr val="F8F8F2"/>
                </a:solidFill>
                <a:latin typeface="jetbrainsmono"/>
              </a:rPr>
              <a:t> </a:t>
            </a:r>
            <a:r>
              <a:rPr lang="es-CO" dirty="0" err="1">
                <a:solidFill>
                  <a:srgbClr val="F8F8F2"/>
                </a:solidFill>
                <a:latin typeface="jetbrainsmono"/>
              </a:rPr>
              <a:t>args</a:t>
            </a:r>
            <a:r>
              <a:rPr lang="es-CO" dirty="0">
                <a:solidFill>
                  <a:srgbClr val="F8F8F2"/>
                </a:solidFill>
                <a:latin typeface="jetbrainsmono"/>
              </a:rPr>
              <a:t>[]) </a:t>
            </a:r>
          </a:p>
          <a:p>
            <a:r>
              <a:rPr lang="es-CO" dirty="0">
                <a:solidFill>
                  <a:srgbClr val="F8F8F2"/>
                </a:solidFill>
                <a:latin typeface="jetbrainsmono"/>
              </a:rPr>
              <a:t>   { </a:t>
            </a:r>
          </a:p>
          <a:p>
            <a:r>
              <a:rPr lang="es-CO" dirty="0">
                <a:solidFill>
                  <a:srgbClr val="F8F8F2"/>
                </a:solidFill>
                <a:latin typeface="jetbrainsmono"/>
              </a:rPr>
              <a:t>      </a:t>
            </a:r>
            <a:r>
              <a:rPr lang="es-CO" dirty="0" err="1">
                <a:solidFill>
                  <a:srgbClr val="F92672"/>
                </a:solidFill>
                <a:latin typeface="jetbrainsmono"/>
              </a:rPr>
              <a:t>for</a:t>
            </a:r>
            <a:r>
              <a:rPr lang="es-CO" dirty="0">
                <a:solidFill>
                  <a:srgbClr val="F8F8F2"/>
                </a:solidFill>
                <a:latin typeface="jetbrainsmono"/>
              </a:rPr>
              <a:t>(</a:t>
            </a:r>
            <a:r>
              <a:rPr lang="es-CO" dirty="0" err="1">
                <a:solidFill>
                  <a:srgbClr val="F92672"/>
                </a:solidFill>
                <a:latin typeface="jetbrainsmono"/>
              </a:rPr>
              <a:t>int</a:t>
            </a:r>
            <a:r>
              <a:rPr lang="es-CO" dirty="0">
                <a:solidFill>
                  <a:srgbClr val="F8F8F2"/>
                </a:solidFill>
                <a:latin typeface="jetbrainsmono"/>
              </a:rPr>
              <a:t> i=</a:t>
            </a:r>
            <a:r>
              <a:rPr lang="es-CO" dirty="0">
                <a:solidFill>
                  <a:srgbClr val="AE81FF"/>
                </a:solidFill>
                <a:latin typeface="jetbrainsmono"/>
              </a:rPr>
              <a:t>500</a:t>
            </a:r>
            <a:r>
              <a:rPr lang="es-CO" dirty="0">
                <a:solidFill>
                  <a:srgbClr val="F8F8F2"/>
                </a:solidFill>
                <a:latin typeface="jetbrainsmono"/>
              </a:rPr>
              <a:t>;i&lt;=</a:t>
            </a:r>
            <a:r>
              <a:rPr lang="es-CO" dirty="0">
                <a:solidFill>
                  <a:srgbClr val="AE81FF"/>
                </a:solidFill>
                <a:latin typeface="jetbrainsmono"/>
              </a:rPr>
              <a:t>1000</a:t>
            </a:r>
            <a:r>
              <a:rPr lang="es-CO" dirty="0">
                <a:solidFill>
                  <a:srgbClr val="F8F8F2"/>
                </a:solidFill>
                <a:latin typeface="jetbrainsmono"/>
              </a:rPr>
              <a:t>;i+=</a:t>
            </a:r>
            <a:r>
              <a:rPr lang="es-CO" dirty="0">
                <a:solidFill>
                  <a:srgbClr val="AE81FF"/>
                </a:solidFill>
                <a:latin typeface="jetbrainsmono"/>
              </a:rPr>
              <a:t>2</a:t>
            </a:r>
            <a:r>
              <a:rPr lang="es-CO" dirty="0">
                <a:solidFill>
                  <a:srgbClr val="F8F8F2"/>
                </a:solidFill>
                <a:latin typeface="jetbrainsmono"/>
              </a:rPr>
              <a:t>) </a:t>
            </a:r>
          </a:p>
          <a:p>
            <a:r>
              <a:rPr lang="es-CO" dirty="0">
                <a:solidFill>
                  <a:srgbClr val="F8F8F2"/>
                </a:solidFill>
                <a:latin typeface="jetbrainsmono"/>
              </a:rPr>
              <a:t>      { </a:t>
            </a:r>
          </a:p>
          <a:p>
            <a:r>
              <a:rPr lang="es-CO" dirty="0">
                <a:solidFill>
                  <a:srgbClr val="F8F8F2"/>
                </a:solidFill>
                <a:latin typeface="jetbrainsmono"/>
              </a:rPr>
              <a:t>         </a:t>
            </a:r>
            <a:r>
              <a:rPr lang="es-CO" dirty="0" err="1">
                <a:solidFill>
                  <a:srgbClr val="F8F8F2"/>
                </a:solidFill>
                <a:latin typeface="jetbrainsmono"/>
              </a:rPr>
              <a:t>System.out.println</a:t>
            </a:r>
            <a:r>
              <a:rPr lang="es-CO" dirty="0">
                <a:solidFill>
                  <a:srgbClr val="F8F8F2"/>
                </a:solidFill>
                <a:latin typeface="jetbrainsmono"/>
              </a:rPr>
              <a:t>(i); </a:t>
            </a:r>
          </a:p>
          <a:p>
            <a:r>
              <a:rPr lang="es-CO" dirty="0">
                <a:solidFill>
                  <a:srgbClr val="F8F8F2"/>
                </a:solidFill>
                <a:latin typeface="jetbrainsmono"/>
              </a:rPr>
              <a:t>      } </a:t>
            </a:r>
          </a:p>
          <a:p>
            <a:r>
              <a:rPr lang="es-CO" dirty="0">
                <a:solidFill>
                  <a:srgbClr val="F8F8F2"/>
                </a:solidFill>
                <a:latin typeface="jetbrainsmono"/>
              </a:rPr>
              <a:t>   } </a:t>
            </a:r>
          </a:p>
          <a:p>
            <a:r>
              <a:rPr lang="es-CO" dirty="0">
                <a:solidFill>
                  <a:srgbClr val="F8F8F2"/>
                </a:solidFill>
                <a:latin typeface="jetbrainsmono"/>
              </a:rPr>
              <a:t>}</a:t>
            </a:r>
            <a:endParaRPr lang="es-CO" dirty="0"/>
          </a:p>
        </p:txBody>
      </p:sp>
      <p:sp>
        <p:nvSpPr>
          <p:cNvPr id="11" name="Rectángulo 10">
            <a:extLst>
              <a:ext uri="{FF2B5EF4-FFF2-40B4-BE49-F238E27FC236}">
                <a16:creationId xmlns:a16="http://schemas.microsoft.com/office/drawing/2014/main" id="{605FBB0A-2933-43C0-98FE-E51C6E13DA7D}"/>
              </a:ext>
            </a:extLst>
          </p:cNvPr>
          <p:cNvSpPr/>
          <p:nvPr/>
        </p:nvSpPr>
        <p:spPr>
          <a:xfrm>
            <a:off x="1614197" y="2704327"/>
            <a:ext cx="4822154" cy="307777"/>
          </a:xfrm>
          <a:prstGeom prst="rect">
            <a:avLst/>
          </a:prstGeom>
        </p:spPr>
        <p:txBody>
          <a:bodyPr wrap="none">
            <a:spAutoFit/>
          </a:bodyPr>
          <a:lstStyle/>
          <a:p>
            <a:r>
              <a:rPr lang="es-ES" dirty="0"/>
              <a:t>El código funcional completo de la clase sería el siguiente:</a:t>
            </a:r>
            <a:endParaRPr lang="es-CO" dirty="0"/>
          </a:p>
        </p:txBody>
      </p:sp>
      <p:sp>
        <p:nvSpPr>
          <p:cNvPr id="13" name="Rectángulo 12">
            <a:extLst>
              <a:ext uri="{FF2B5EF4-FFF2-40B4-BE49-F238E27FC236}">
                <a16:creationId xmlns:a16="http://schemas.microsoft.com/office/drawing/2014/main" id="{99852B10-6E26-4699-BF66-AE6902D7CA8A}"/>
              </a:ext>
            </a:extLst>
          </p:cNvPr>
          <p:cNvSpPr/>
          <p:nvPr/>
        </p:nvSpPr>
        <p:spPr>
          <a:xfrm>
            <a:off x="1480174" y="1167898"/>
            <a:ext cx="5692584" cy="307777"/>
          </a:xfrm>
          <a:prstGeom prst="rect">
            <a:avLst/>
          </a:prstGeom>
        </p:spPr>
        <p:txBody>
          <a:bodyPr wrap="none">
            <a:spAutoFit/>
          </a:bodyPr>
          <a:lstStyle/>
          <a:p>
            <a:r>
              <a:rPr lang="es-ES" dirty="0"/>
              <a:t> Deseábamos sacar los números pares entre el numero 500 y el 1000</a:t>
            </a:r>
            <a:endParaRPr lang="es-CO" dirty="0"/>
          </a:p>
        </p:txBody>
      </p:sp>
    </p:spTree>
    <p:extLst>
      <p:ext uri="{BB962C8B-B14F-4D97-AF65-F5344CB8AC3E}">
        <p14:creationId xmlns:p14="http://schemas.microsoft.com/office/powerpoint/2010/main" val="6639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8"/>
        <p:cNvGrpSpPr/>
        <p:nvPr/>
      </p:nvGrpSpPr>
      <p:grpSpPr>
        <a:xfrm>
          <a:off x="0" y="0"/>
          <a:ext cx="0" cy="0"/>
          <a:chOff x="0" y="0"/>
          <a:chExt cx="0" cy="0"/>
        </a:xfrm>
      </p:grpSpPr>
      <p:sp>
        <p:nvSpPr>
          <p:cNvPr id="1059" name="Google Shape;1059;p179"/>
          <p:cNvSpPr/>
          <p:nvPr/>
        </p:nvSpPr>
        <p:spPr>
          <a:xfrm>
            <a:off x="3329421" y="320842"/>
            <a:ext cx="6038641"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600"/>
              <a:buFont typeface="Arial"/>
              <a:buNone/>
            </a:pPr>
            <a:r>
              <a:rPr lang="es-CO" sz="6600" b="1" i="0" u="none" strike="noStrike" cap="none">
                <a:solidFill>
                  <a:srgbClr val="0D5274"/>
                </a:solidFill>
                <a:latin typeface="Calibri"/>
                <a:ea typeface="Calibri"/>
                <a:cs typeface="Calibri"/>
                <a:sym typeface="Calibri"/>
              </a:rPr>
              <a:t>To practice!</a:t>
            </a:r>
            <a:endParaRPr sz="6600" b="0" i="0" u="none" strike="noStrike" cap="none">
              <a:solidFill>
                <a:srgbClr val="000000"/>
              </a:solidFill>
              <a:latin typeface="Arial"/>
              <a:ea typeface="Arial"/>
              <a:cs typeface="Arial"/>
              <a:sym typeface="Arial"/>
            </a:endParaRPr>
          </a:p>
        </p:txBody>
      </p:sp>
      <p:pic>
        <p:nvPicPr>
          <p:cNvPr id="1060" name="Google Shape;1060;p179" descr="Resultado de imagen de let's go"/>
          <p:cNvPicPr preferRelativeResize="0"/>
          <p:nvPr/>
        </p:nvPicPr>
        <p:blipFill rotWithShape="1">
          <a:blip r:embed="rId4">
            <a:alphaModFix/>
          </a:blip>
          <a:srcRect/>
          <a:stretch/>
        </p:blipFill>
        <p:spPr>
          <a:xfrm>
            <a:off x="3967491" y="1428838"/>
            <a:ext cx="4762500" cy="4762500"/>
          </a:xfrm>
          <a:prstGeom prst="rect">
            <a:avLst/>
          </a:prstGeom>
          <a:noFill/>
          <a:ln>
            <a:noFill/>
          </a:ln>
        </p:spPr>
      </p:pic>
    </p:spTree>
  </p:cSld>
  <p:clrMapOvr>
    <a:masterClrMapping/>
  </p:clrMapOvr>
</p:sld>
</file>

<file path=ppt/theme/theme1.xml><?xml version="1.0" encoding="utf-8"?>
<a:theme xmlns:a="http://schemas.openxmlformats.org/drawingml/2006/main" name="1_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TotalTime>
  <Words>1834</Words>
  <Application>Microsoft Office PowerPoint</Application>
  <PresentationFormat>Panorámica</PresentationFormat>
  <Paragraphs>203</Paragraphs>
  <Slides>26</Slides>
  <Notes>25</Notes>
  <HiddenSlides>0</HiddenSlides>
  <MMClips>0</MMClips>
  <ScaleCrop>false</ScaleCrop>
  <HeadingPairs>
    <vt:vector size="6" baseType="variant">
      <vt:variant>
        <vt:lpstr>Fuentes usadas</vt:lpstr>
      </vt:variant>
      <vt:variant>
        <vt:i4>5</vt:i4>
      </vt:variant>
      <vt:variant>
        <vt:lpstr>Tema</vt:lpstr>
      </vt:variant>
      <vt:variant>
        <vt:i4>3</vt:i4>
      </vt:variant>
      <vt:variant>
        <vt:lpstr>Títulos de diapositiva</vt:lpstr>
      </vt:variant>
      <vt:variant>
        <vt:i4>26</vt:i4>
      </vt:variant>
    </vt:vector>
  </HeadingPairs>
  <TitlesOfParts>
    <vt:vector size="34" baseType="lpstr">
      <vt:lpstr>Algerian</vt:lpstr>
      <vt:lpstr>Arial</vt:lpstr>
      <vt:lpstr>Calibri</vt:lpstr>
      <vt:lpstr>Consolas</vt:lpstr>
      <vt:lpstr>jetbrainsmono</vt:lpstr>
      <vt:lpstr>1_Tema de Office</vt:lpstr>
      <vt:lpstr>2_Tema de Office</vt:lpstr>
      <vt:lpstr>3_Tema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Comunicaciones</dc:creator>
  <cp:lastModifiedBy>Luis Fernando Castellanos Guarin</cp:lastModifiedBy>
  <cp:revision>31</cp:revision>
  <dcterms:created xsi:type="dcterms:W3CDTF">2016-03-28T17:24:36Z</dcterms:created>
  <dcterms:modified xsi:type="dcterms:W3CDTF">2020-04-01T00:40:51Z</dcterms:modified>
</cp:coreProperties>
</file>